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1"/>
  </p:notesMasterIdLst>
  <p:handoutMasterIdLst>
    <p:handoutMasterId r:id="rId92"/>
  </p:handoutMasterIdLst>
  <p:sldIdLst>
    <p:sldId id="256" r:id="rId2"/>
    <p:sldId id="313" r:id="rId3"/>
    <p:sldId id="431" r:id="rId4"/>
    <p:sldId id="397" r:id="rId5"/>
    <p:sldId id="409" r:id="rId6"/>
    <p:sldId id="398" r:id="rId7"/>
    <p:sldId id="399" r:id="rId8"/>
    <p:sldId id="400" r:id="rId9"/>
    <p:sldId id="401" r:id="rId10"/>
    <p:sldId id="402" r:id="rId11"/>
    <p:sldId id="403" r:id="rId12"/>
    <p:sldId id="404" r:id="rId13"/>
    <p:sldId id="410" r:id="rId14"/>
    <p:sldId id="411" r:id="rId15"/>
    <p:sldId id="405" r:id="rId16"/>
    <p:sldId id="406" r:id="rId17"/>
    <p:sldId id="407" r:id="rId18"/>
    <p:sldId id="419" r:id="rId19"/>
    <p:sldId id="424" r:id="rId20"/>
    <p:sldId id="420" r:id="rId21"/>
    <p:sldId id="421" r:id="rId22"/>
    <p:sldId id="422" r:id="rId23"/>
    <p:sldId id="423" r:id="rId24"/>
    <p:sldId id="425" r:id="rId25"/>
    <p:sldId id="314" r:id="rId26"/>
    <p:sldId id="316" r:id="rId27"/>
    <p:sldId id="391" r:id="rId28"/>
    <p:sldId id="392" r:id="rId29"/>
    <p:sldId id="393" r:id="rId30"/>
    <p:sldId id="408" r:id="rId31"/>
    <p:sldId id="395" r:id="rId32"/>
    <p:sldId id="396" r:id="rId33"/>
    <p:sldId id="417" r:id="rId34"/>
    <p:sldId id="418" r:id="rId35"/>
    <p:sldId id="412" r:id="rId36"/>
    <p:sldId id="413" r:id="rId37"/>
    <p:sldId id="432" r:id="rId38"/>
    <p:sldId id="414" r:id="rId39"/>
    <p:sldId id="426" r:id="rId40"/>
    <p:sldId id="427" r:id="rId41"/>
    <p:sldId id="428" r:id="rId42"/>
    <p:sldId id="429" r:id="rId43"/>
    <p:sldId id="430" r:id="rId44"/>
    <p:sldId id="416" r:id="rId45"/>
    <p:sldId id="434" r:id="rId46"/>
    <p:sldId id="318" r:id="rId47"/>
    <p:sldId id="366" r:id="rId48"/>
    <p:sldId id="319" r:id="rId49"/>
    <p:sldId id="320" r:id="rId50"/>
    <p:sldId id="321" r:id="rId51"/>
    <p:sldId id="372" r:id="rId52"/>
    <p:sldId id="373" r:id="rId53"/>
    <p:sldId id="322" r:id="rId54"/>
    <p:sldId id="323" r:id="rId55"/>
    <p:sldId id="368" r:id="rId56"/>
    <p:sldId id="377" r:id="rId57"/>
    <p:sldId id="376" r:id="rId58"/>
    <p:sldId id="371" r:id="rId59"/>
    <p:sldId id="374" r:id="rId60"/>
    <p:sldId id="375" r:id="rId61"/>
    <p:sldId id="378" r:id="rId62"/>
    <p:sldId id="379" r:id="rId63"/>
    <p:sldId id="380" r:id="rId64"/>
    <p:sldId id="381" r:id="rId65"/>
    <p:sldId id="382" r:id="rId66"/>
    <p:sldId id="383" r:id="rId67"/>
    <p:sldId id="384" r:id="rId68"/>
    <p:sldId id="387" r:id="rId69"/>
    <p:sldId id="385" r:id="rId70"/>
    <p:sldId id="386" r:id="rId71"/>
    <p:sldId id="390" r:id="rId72"/>
    <p:sldId id="388" r:id="rId73"/>
    <p:sldId id="389" r:id="rId74"/>
    <p:sldId id="324" r:id="rId75"/>
    <p:sldId id="325" r:id="rId76"/>
    <p:sldId id="326" r:id="rId77"/>
    <p:sldId id="338" r:id="rId78"/>
    <p:sldId id="339" r:id="rId79"/>
    <p:sldId id="340" r:id="rId80"/>
    <p:sldId id="341" r:id="rId81"/>
    <p:sldId id="342" r:id="rId82"/>
    <p:sldId id="343" r:id="rId83"/>
    <p:sldId id="344" r:id="rId84"/>
    <p:sldId id="346" r:id="rId85"/>
    <p:sldId id="347" r:id="rId86"/>
    <p:sldId id="348" r:id="rId87"/>
    <p:sldId id="352" r:id="rId88"/>
    <p:sldId id="353" r:id="rId89"/>
    <p:sldId id="354" r:id="rId9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6B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29" autoAdjust="0"/>
  </p:normalViewPr>
  <p:slideViewPr>
    <p:cSldViewPr>
      <p:cViewPr varScale="1">
        <p:scale>
          <a:sx n="70" d="100"/>
          <a:sy n="70" d="100"/>
        </p:scale>
        <p:origin x="74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2E9F02-560A-41EA-B216-7E4154C73177}" type="datetimeFigureOut">
              <a:rPr lang="en-US" smtClean="0"/>
              <a:t>11/28/2018</a:t>
            </a:fld>
            <a:endParaRPr lang="en-U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E2B95-A532-4DDB-B353-5BFABCB3FEE3}" type="slidenum">
              <a:rPr lang="en-US" smtClean="0"/>
              <a:t>‹Nº›</a:t>
            </a:fld>
            <a:endParaRPr lang="en-US"/>
          </a:p>
        </p:txBody>
      </p:sp>
    </p:spTree>
    <p:extLst>
      <p:ext uri="{BB962C8B-B14F-4D97-AF65-F5344CB8AC3E}">
        <p14:creationId xmlns:p14="http://schemas.microsoft.com/office/powerpoint/2010/main" val="25395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9F21D-16A6-4D82-9FEE-4E31B3E549D5}" type="datetimeFigureOut">
              <a:rPr lang="en-US" smtClean="0"/>
              <a:t>11/28/2018</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4BB18-D339-4B87-A542-D63C0568742A}" type="slidenum">
              <a:rPr lang="en-US" smtClean="0"/>
              <a:t>‹Nº›</a:t>
            </a:fld>
            <a:endParaRPr lang="en-US"/>
          </a:p>
        </p:txBody>
      </p:sp>
    </p:spTree>
    <p:extLst>
      <p:ext uri="{BB962C8B-B14F-4D97-AF65-F5344CB8AC3E}">
        <p14:creationId xmlns:p14="http://schemas.microsoft.com/office/powerpoint/2010/main" val="6352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6664BB18-D339-4B87-A542-D63C0568742A}" type="slidenum">
              <a:rPr lang="en-US" smtClean="0"/>
              <a:t>1</a:t>
            </a:fld>
            <a:endParaRPr lang="en-US"/>
          </a:p>
        </p:txBody>
      </p:sp>
    </p:spTree>
    <p:extLst>
      <p:ext uri="{BB962C8B-B14F-4D97-AF65-F5344CB8AC3E}">
        <p14:creationId xmlns:p14="http://schemas.microsoft.com/office/powerpoint/2010/main" val="423476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libri Light" panose="020F0302020204030204" pitchFamily="34" charset="0"/>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latin typeface="Calibri Light" panose="020F0302020204030204" pitchFamily="34" charset="0"/>
              </a:rPr>
              <a:t>Master of Science in Signal Theory and Communications</a:t>
            </a:r>
          </a:p>
          <a:p>
            <a:pPr algn="ctr"/>
            <a:r>
              <a:rPr lang="en-US" sz="2000" dirty="0" smtClean="0">
                <a:latin typeface="Calibri Light" panose="020F0302020204030204" pitchFamily="34" charset="0"/>
              </a:rPr>
              <a:t>TRACK: Signal Processing and</a:t>
            </a:r>
            <a:r>
              <a:rPr lang="en-US" sz="2000" baseline="0" dirty="0" smtClean="0">
                <a:latin typeface="Calibri Light" panose="020F0302020204030204" pitchFamily="34" charset="0"/>
              </a:rPr>
              <a:t> </a:t>
            </a:r>
            <a:r>
              <a:rPr lang="en-US" sz="2000" dirty="0" smtClean="0">
                <a:latin typeface="Calibri Light" panose="020F0302020204030204" pitchFamily="34" charset="0"/>
              </a:rPr>
              <a:t>Machine Learning for Big Data</a:t>
            </a:r>
            <a:endParaRPr lang="en-US" sz="2000" dirty="0">
              <a:latin typeface="Calibri Light" panose="020F0302020204030204" pitchFamily="34" charset="0"/>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noProof="0" dirty="0" smtClean="0">
                <a:latin typeface="Calibri Light" panose="020F0302020204030204" pitchFamily="34" charset="0"/>
              </a:rPr>
              <a:t>Departamento</a:t>
            </a:r>
            <a:r>
              <a:rPr lang="es-ES_tradnl" sz="2000" baseline="0" noProof="0" dirty="0" smtClean="0">
                <a:latin typeface="Calibri Light" panose="020F0302020204030204" pitchFamily="34" charset="0"/>
              </a:rPr>
              <a:t> de Señales, Sistemas y Radiocomunicaciones</a:t>
            </a:r>
          </a:p>
          <a:p>
            <a:pPr algn="ctr"/>
            <a:r>
              <a:rPr lang="es-ES_tradnl" sz="2000" baseline="0" noProof="0" dirty="0" err="1" smtClean="0">
                <a:latin typeface="Calibri Light" panose="020F0302020204030204" pitchFamily="34" charset="0"/>
              </a:rPr>
              <a:t>E.T.S</a:t>
            </a:r>
            <a:r>
              <a:rPr lang="es-ES_tradnl" sz="2000" baseline="0" noProof="0" dirty="0" smtClean="0">
                <a:latin typeface="Calibri Light" panose="020F0302020204030204" pitchFamily="34" charset="0"/>
              </a:rPr>
              <a:t>. Ingenieros de Telecomunicación</a:t>
            </a:r>
          </a:p>
          <a:p>
            <a:pPr algn="ctr"/>
            <a:r>
              <a:rPr lang="es-ES_tradnl" sz="2000" baseline="0" noProof="0" dirty="0" smtClean="0">
                <a:latin typeface="Calibri Light" panose="020F0302020204030204" pitchFamily="34" charset="0"/>
              </a:rPr>
              <a:t>Universidad Politécnica de Madrid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t>28/11/2018</a:t>
            </a:fld>
            <a:endParaRPr lang="es-ES"/>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287308" y="6536377"/>
            <a:ext cx="798984" cy="276999"/>
          </a:xfrm>
          <a:prstGeom prst="rect">
            <a:avLst/>
          </a:prstGeom>
          <a:noFill/>
        </p:spPr>
        <p:txBody>
          <a:bodyPr wrap="square" rtlCol="0">
            <a:spAutoFit/>
          </a:bodyPr>
          <a:lstStyle/>
          <a:p>
            <a:fld id="{F364D299-E018-4E3E-A3DC-C44145307719}" type="slidenum">
              <a:rPr lang="en-US" sz="1200" smtClean="0">
                <a:solidFill>
                  <a:schemeClr val="bg1">
                    <a:lumMod val="50000"/>
                  </a:schemeClr>
                </a:solidFill>
              </a:rPr>
              <a:t>‹Nº›</a:t>
            </a:fld>
            <a:r>
              <a:rPr lang="en-US" sz="1200" dirty="0" smtClean="0">
                <a:solidFill>
                  <a:schemeClr val="bg1">
                    <a:lumMod val="50000"/>
                  </a:schemeClr>
                </a:solidFill>
              </a:rPr>
              <a:t> / 66</a:t>
            </a:r>
            <a:endParaRPr lang="en-US" sz="1200"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t>28/11/2018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t>28/11/2018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t>28/11/2018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t>28/11/2018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hyperlink" Target="https://www.google.com/url?sa=t&amp;rct=j&amp;q=&amp;esrc=s&amp;source=web&amp;cd=1&amp;cad=rja&amp;uact=8&amp;ved=2ahUKEwjM66q7gvLeAhWM2KQKHRXOCs8QFjAAegQICRAB&amp;url=https://community.cloud.databricks.com/&amp;usg=AOvVaw1XzBqyYdP9Tomk0kbqwbsq"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atabricks.com/blog/2016/07/14/a-tale-of-three-apache-spark-apis-rdds-dataframes-and-datasets.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MasterMSTC/PySpark_DataFrames_MLib/blob/master/MSTC_Intro_Apache_Spark_on_Databricks.ipynb"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docs.python.org/2/library/pickl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Machine Learning Lab</a:t>
            </a:r>
            <a:endParaRPr lang="en-US" dirty="0"/>
          </a:p>
        </p:txBody>
      </p:sp>
    </p:spTree>
    <p:extLst>
      <p:ext uri="{BB962C8B-B14F-4D97-AF65-F5344CB8AC3E}">
        <p14:creationId xmlns:p14="http://schemas.microsoft.com/office/powerpoint/2010/main" val="1754375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835696" y="2780928"/>
            <a:ext cx="5614881" cy="3773706"/>
          </a:xfrm>
          <a:prstGeom prst="rect">
            <a:avLst/>
          </a:prstGeom>
          <a:ln>
            <a:noFill/>
          </a:ln>
          <a:effectLst>
            <a:outerShdw blurRad="292100" dist="139700" dir="2700000" algn="tl" rotWithShape="0">
              <a:srgbClr val="333333">
                <a:alpha val="65000"/>
              </a:srgbClr>
            </a:outerShdw>
          </a:effectLst>
        </p:spPr>
      </p:pic>
      <p:sp>
        <p:nvSpPr>
          <p:cNvPr id="9" name="Rectángulo 8"/>
          <p:cNvSpPr/>
          <p:nvPr/>
        </p:nvSpPr>
        <p:spPr>
          <a:xfrm>
            <a:off x="323528" y="188640"/>
            <a:ext cx="8820472" cy="2539157"/>
          </a:xfrm>
          <a:prstGeom prst="rect">
            <a:avLst/>
          </a:prstGeom>
          <a:noFill/>
        </p:spPr>
        <p:txBody>
          <a:bodyPr wrap="square" lIns="91440" tIns="45720" rIns="91440" bIns="45720">
            <a:spAutoFit/>
          </a:bodyPr>
          <a:lstStyle/>
          <a:p>
            <a:pPr algn="ctr">
              <a:spcAft>
                <a:spcPts val="600"/>
              </a:spcAft>
            </a:pPr>
            <a:r>
              <a:rPr lang="es-ES" sz="3200" b="1" dirty="0" smtClean="0">
                <a:ln w="6600">
                  <a:noFill/>
                  <a:prstDash val="solid"/>
                </a:ln>
                <a:solidFill>
                  <a:schemeClr val="tx1">
                    <a:lumMod val="75000"/>
                    <a:lumOff val="25000"/>
                  </a:schemeClr>
                </a:solidFill>
                <a:effectLst>
                  <a:outerShdw dist="38100" dir="2700000" algn="tl" rotWithShape="0">
                    <a:schemeClr val="accent2"/>
                  </a:outerShdw>
                </a:effectLst>
              </a:rPr>
              <a:t>Data </a:t>
            </a:r>
            <a:r>
              <a:rPr lang="en-US" sz="3200" b="1" dirty="0" smtClean="0">
                <a:ln w="6600">
                  <a:noFill/>
                  <a:prstDash val="solid"/>
                </a:ln>
                <a:solidFill>
                  <a:schemeClr val="tx1">
                    <a:lumMod val="75000"/>
                    <a:lumOff val="25000"/>
                  </a:schemeClr>
                </a:solidFill>
                <a:effectLst>
                  <a:outerShdw dist="38100" dir="2700000" algn="tl" rotWithShape="0">
                    <a:schemeClr val="accent2"/>
                  </a:outerShdw>
                </a:effectLst>
              </a:rPr>
              <a:t>governance</a:t>
            </a:r>
            <a:r>
              <a:rPr lang="es-ES" b="1" dirty="0" smtClean="0">
                <a:ln w="6600">
                  <a:noFill/>
                  <a:prstDash val="solid"/>
                </a:ln>
                <a:solidFill>
                  <a:schemeClr val="tx1">
                    <a:lumMod val="75000"/>
                    <a:lumOff val="25000"/>
                  </a:schemeClr>
                </a:solidFill>
                <a:effectLst>
                  <a:outerShdw dist="38100" dir="2700000" algn="tl" rotWithShape="0">
                    <a:schemeClr val="accent2"/>
                  </a:outerShdw>
                </a:effectLst>
              </a:rPr>
              <a:t>:</a:t>
            </a:r>
          </a:p>
          <a:p>
            <a:pPr marL="342900" indent="-342900">
              <a:spcAft>
                <a:spcPts val="600"/>
              </a:spcAft>
              <a:buSzPct val="130000"/>
              <a:buFont typeface="Arial" panose="020B0604020202020204" pitchFamily="34" charset="0"/>
              <a:buChar char="•"/>
            </a:pPr>
            <a:r>
              <a:rPr lang="en-US" sz="2000" dirty="0"/>
              <a:t>A data lake is of no use unless people know </a:t>
            </a:r>
            <a:r>
              <a:rPr lang="en-US" sz="2000" b="1" dirty="0"/>
              <a:t>what is in </a:t>
            </a:r>
            <a:r>
              <a:rPr lang="en-US" sz="2000" b="1" dirty="0" smtClean="0"/>
              <a:t>it</a:t>
            </a:r>
          </a:p>
          <a:p>
            <a:pPr marL="342900" indent="-342900">
              <a:spcAft>
                <a:spcPts val="600"/>
              </a:spcAft>
              <a:buSzPct val="130000"/>
              <a:buFont typeface="Arial" panose="020B0604020202020204" pitchFamily="34" charset="0"/>
              <a:buChar char="•"/>
            </a:pPr>
            <a:r>
              <a:rPr lang="en-US" sz="2000" dirty="0" smtClean="0"/>
              <a:t>… and can </a:t>
            </a:r>
            <a:r>
              <a:rPr lang="en-US" sz="2000" b="1" dirty="0" smtClean="0"/>
              <a:t>access the right </a:t>
            </a:r>
            <a:r>
              <a:rPr lang="en-US" sz="2000" b="1" dirty="0"/>
              <a:t>data </a:t>
            </a:r>
            <a:r>
              <a:rPr lang="en-US" sz="2000" dirty="0"/>
              <a:t>to run </a:t>
            </a:r>
            <a:r>
              <a:rPr lang="en-US" sz="2000" dirty="0" smtClean="0"/>
              <a:t>analytics</a:t>
            </a:r>
          </a:p>
          <a:p>
            <a:endParaRPr lang="en-US" dirty="0" smtClean="0"/>
          </a:p>
          <a:p>
            <a:pPr algn="ctr"/>
            <a:r>
              <a:rPr lang="en-US" i="1" dirty="0" smtClean="0"/>
              <a:t>access </a:t>
            </a:r>
            <a:r>
              <a:rPr lang="en-US" i="1" dirty="0"/>
              <a:t>to trustworthy data to anyone that needs </a:t>
            </a:r>
            <a:r>
              <a:rPr lang="en-US" i="1" dirty="0" smtClean="0"/>
              <a:t>it </a:t>
            </a:r>
            <a:r>
              <a:rPr lang="en-US" i="1" dirty="0"/>
              <a:t>in a secure and auditable </a:t>
            </a:r>
            <a:r>
              <a:rPr lang="en-US" i="1" dirty="0" smtClean="0"/>
              <a:t>way</a:t>
            </a:r>
            <a:endParaRPr lang="en-US" b="1" i="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506475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11</a:t>
            </a:fld>
            <a:endParaRPr lang="es-ES_tradnl" altLang="en-US"/>
          </a:p>
        </p:txBody>
      </p:sp>
      <p:sp>
        <p:nvSpPr>
          <p:cNvPr id="11" name="Título 5"/>
          <p:cNvSpPr>
            <a:spLocks noGrp="1"/>
          </p:cNvSpPr>
          <p:nvPr>
            <p:ph type="title"/>
          </p:nvPr>
        </p:nvSpPr>
        <p:spPr>
          <a:xfrm>
            <a:off x="457200" y="274638"/>
            <a:ext cx="8229600" cy="769441"/>
          </a:xfrm>
          <a:prstGeom prst="rect">
            <a:avLst/>
          </a:prstGeom>
          <a:noFill/>
        </p:spPr>
        <p:txBody>
          <a:bodyPr wrap="square" lIns="91440" tIns="45720" rIns="91440" bIns="45720">
            <a:spAutoFit/>
          </a:bodyPr>
          <a:lstStyle/>
          <a:p>
            <a:pPr algn="ctr"/>
            <a:r>
              <a:rPr lang="en-US" b="1" dirty="0" smtClean="0">
                <a:ln w="6600">
                  <a:noFill/>
                  <a:prstDash val="solid"/>
                </a:ln>
                <a:pattFill prst="lgConfetti">
                  <a:fgClr>
                    <a:schemeClr val="tx1">
                      <a:lumMod val="75000"/>
                      <a:lumOff val="25000"/>
                    </a:schemeClr>
                  </a:fgClr>
                  <a:bgClr>
                    <a:schemeClr val="bg1"/>
                  </a:bgClr>
                </a:pattFill>
                <a:effectLst>
                  <a:outerShdw dist="38100" dir="2700000" algn="tl" rotWithShape="0">
                    <a:schemeClr val="accent2"/>
                  </a:outerShdw>
                </a:effectLst>
              </a:rPr>
              <a:t>Data Swamp!</a:t>
            </a:r>
            <a:endParaRPr lang="en-US" b="1" cap="none" spc="0" dirty="0">
              <a:ln w="6600">
                <a:noFill/>
                <a:prstDash val="solid"/>
              </a:ln>
              <a:pattFill prst="lgConfetti">
                <a:fgClr>
                  <a:schemeClr val="tx1">
                    <a:lumMod val="75000"/>
                    <a:lumOff val="25000"/>
                  </a:schemeClr>
                </a:fgClr>
                <a:bgClr>
                  <a:schemeClr val="bg1"/>
                </a:bgClr>
              </a:pattFill>
              <a:effectLst>
                <a:outerShdw dist="38100" dir="2700000" algn="tl" rotWithShape="0">
                  <a:schemeClr val="accent2"/>
                </a:outerShdw>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196752"/>
            <a:ext cx="7397328" cy="4935075"/>
          </a:xfrm>
          <a:prstGeom prst="rect">
            <a:avLst/>
          </a:prstGeom>
        </p:spPr>
      </p:pic>
    </p:spTree>
    <p:extLst>
      <p:ext uri="{BB962C8B-B14F-4D97-AF65-F5344CB8AC3E}">
        <p14:creationId xmlns:p14="http://schemas.microsoft.com/office/powerpoint/2010/main" val="2090291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44" name="CuadroTexto 43"/>
          <p:cNvSpPr txBox="1"/>
          <p:nvPr/>
        </p:nvSpPr>
        <p:spPr>
          <a:xfrm>
            <a:off x="3491880" y="3837754"/>
            <a:ext cx="2920992" cy="1354217"/>
          </a:xfrm>
          <a:prstGeom prst="rect">
            <a:avLst/>
          </a:prstGeom>
          <a:noFill/>
        </p:spPr>
        <p:txBody>
          <a:bodyPr wrap="none" rtlCol="0">
            <a:spAutoFit/>
          </a:bodyPr>
          <a:lstStyle/>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Beyond</a:t>
            </a:r>
            <a:r>
              <a:rPr lang="es-ES" sz="1600" dirty="0" smtClean="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MapReduce</a:t>
            </a:r>
          </a:p>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In-memory</a:t>
            </a:r>
            <a:r>
              <a:rPr lang="es-ES" sz="1600" dirty="0" smtClean="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computation</a:t>
            </a:r>
          </a:p>
          <a:p>
            <a:pPr marL="285750" indent="-285750">
              <a:lnSpc>
                <a:spcPct val="150000"/>
              </a:lnSpc>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Resilience</a:t>
            </a:r>
            <a:endParaRPr lang="en-US" sz="1050" dirty="0">
              <a:latin typeface="Lucida Sans Unicode" panose="020B0602030504020204" pitchFamily="34" charset="0"/>
              <a:cs typeface="Lucida Sans Unicode" panose="020B0602030504020204" pitchFamily="34" charset="0"/>
            </a:endParaRPr>
          </a:p>
        </p:txBody>
      </p:sp>
      <p:pic>
        <p:nvPicPr>
          <p:cNvPr id="53" name="Imagen 52"/>
          <p:cNvPicPr>
            <a:picLocks noChangeAspect="1"/>
          </p:cNvPicPr>
          <p:nvPr/>
        </p:nvPicPr>
        <p:blipFill>
          <a:blip r:embed="rId2"/>
          <a:stretch>
            <a:fillRect/>
          </a:stretch>
        </p:blipFill>
        <p:spPr>
          <a:xfrm>
            <a:off x="2267744" y="1268760"/>
            <a:ext cx="4499992" cy="1518710"/>
          </a:xfrm>
          <a:prstGeom prst="rect">
            <a:avLst/>
          </a:prstGeom>
        </p:spPr>
      </p:pic>
      <p:sp>
        <p:nvSpPr>
          <p:cNvPr id="55" name="Elipse 54"/>
          <p:cNvSpPr/>
          <p:nvPr/>
        </p:nvSpPr>
        <p:spPr bwMode="auto">
          <a:xfrm>
            <a:off x="4211960" y="1556792"/>
            <a:ext cx="1584176" cy="648072"/>
          </a:xfrm>
          <a:prstGeom prst="ellipse">
            <a:avLst/>
          </a:prstGeom>
          <a:solidFill>
            <a:srgbClr val="F0DE70">
              <a:alpha val="26000"/>
            </a:srgbClr>
          </a:solidFill>
          <a:ln w="9525" cap="flat" cmpd="sng" algn="ctr">
            <a:solidFill>
              <a:srgbClr val="F0DE7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Geneva" charset="0"/>
            </a:endParaRPr>
          </a:p>
        </p:txBody>
      </p:sp>
      <p:pic>
        <p:nvPicPr>
          <p:cNvPr id="2" name="Imagen 1"/>
          <p:cNvPicPr>
            <a:picLocks noChangeAspect="1"/>
          </p:cNvPicPr>
          <p:nvPr/>
        </p:nvPicPr>
        <p:blipFill>
          <a:blip r:embed="rId3"/>
          <a:stretch>
            <a:fillRect/>
          </a:stretch>
        </p:blipFill>
        <p:spPr>
          <a:xfrm>
            <a:off x="2915816" y="3693738"/>
            <a:ext cx="732676" cy="167947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41" y="4005064"/>
            <a:ext cx="1525602" cy="811490"/>
          </a:xfrm>
          <a:prstGeom prst="rect">
            <a:avLst/>
          </a:prstGeom>
        </p:spPr>
      </p:pic>
      <p:pic>
        <p:nvPicPr>
          <p:cNvPr id="21" name="Imagen 20"/>
          <p:cNvPicPr>
            <a:picLocks noChangeAspect="1"/>
          </p:cNvPicPr>
          <p:nvPr/>
        </p:nvPicPr>
        <p:blipFill>
          <a:blip r:embed="rId5">
            <a:clrChange>
              <a:clrFrom>
                <a:srgbClr val="FFFFFF"/>
              </a:clrFrom>
              <a:clrTo>
                <a:srgbClr val="FFFFFF">
                  <a:alpha val="0"/>
                </a:srgbClr>
              </a:clrTo>
            </a:clrChange>
          </a:blip>
          <a:stretch>
            <a:fillRect/>
          </a:stretch>
        </p:blipFill>
        <p:spPr>
          <a:xfrm>
            <a:off x="4427984" y="2780928"/>
            <a:ext cx="1082474" cy="843818"/>
          </a:xfrm>
          <a:prstGeom prst="rect">
            <a:avLst/>
          </a:prstGeom>
        </p:spPr>
      </p:pic>
      <p:sp>
        <p:nvSpPr>
          <p:cNvPr id="12" name="Rectángulo 11"/>
          <p:cNvSpPr/>
          <p:nvPr/>
        </p:nvSpPr>
        <p:spPr>
          <a:xfrm>
            <a:off x="395536" y="4293096"/>
            <a:ext cx="2736304" cy="461665"/>
          </a:xfrm>
          <a:prstGeom prst="rect">
            <a:avLst/>
          </a:prstGeom>
          <a:noFill/>
        </p:spPr>
        <p:txBody>
          <a:bodyPr wrap="square" lIns="91440" tIns="45720" rIns="91440" bIns="45720">
            <a:spAutoFit/>
          </a:bodyPr>
          <a:lstStyle/>
          <a:p>
            <a:pPr algn="ctr"/>
            <a:r>
              <a:rPr lang="en-US" b="1" dirty="0" smtClean="0">
                <a:ln w="6600">
                  <a:noFill/>
                  <a:prstDash val="solid"/>
                </a:ln>
                <a:solidFill>
                  <a:schemeClr val="tx1">
                    <a:lumMod val="75000"/>
                    <a:lumOff val="25000"/>
                  </a:schemeClr>
                </a:solidFill>
                <a:effectLst>
                  <a:outerShdw dist="38100" dir="2700000" algn="tl" rotWithShape="0">
                    <a:schemeClr val="accent2"/>
                  </a:outerShdw>
                </a:effectLst>
              </a:rPr>
              <a:t>Data Processing</a:t>
            </a:r>
            <a:endParaRPr lang="en-US" b="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089877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smtClean="0"/>
              <a:t>Apache </a:t>
            </a:r>
            <a:r>
              <a:rPr lang="en-GB" dirty="0"/>
              <a:t>Spark </a:t>
            </a:r>
            <a:r>
              <a:rPr lang="en-GB" dirty="0" smtClean="0"/>
              <a:t>Introduction:</a:t>
            </a:r>
            <a:br>
              <a:rPr lang="en-GB" dirty="0" smtClean="0"/>
            </a:br>
            <a:r>
              <a:rPr lang="en-GB" dirty="0" smtClean="0"/>
              <a:t>Disk vs Memory    -----   Hadoop vs Spark</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800975" cy="4791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463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Apache Spark Introduction:</a:t>
            </a:r>
            <a:br>
              <a:rPr lang="en-GB" dirty="0"/>
            </a:br>
            <a:r>
              <a:rPr lang="en-GB" dirty="0"/>
              <a:t>Disk vs Memory    -----   Hadoop vs Spark</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607795" cy="4825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83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2"/>
          <a:stretch>
            <a:fillRect/>
          </a:stretch>
        </p:blipFill>
        <p:spPr>
          <a:xfrm>
            <a:off x="1547664" y="2138938"/>
            <a:ext cx="6390220" cy="3129475"/>
          </a:xfrm>
          <a:prstGeom prst="rect">
            <a:avLst/>
          </a:prstGeom>
        </p:spPr>
      </p:pic>
      <p:pic>
        <p:nvPicPr>
          <p:cNvPr id="3" name="Imagen 2"/>
          <p:cNvPicPr>
            <a:picLocks noChangeAspect="1"/>
          </p:cNvPicPr>
          <p:nvPr/>
        </p:nvPicPr>
        <p:blipFill>
          <a:blip r:embed="rId3"/>
          <a:stretch>
            <a:fillRect/>
          </a:stretch>
        </p:blipFill>
        <p:spPr>
          <a:xfrm>
            <a:off x="251520" y="2859018"/>
            <a:ext cx="1512168" cy="1407659"/>
          </a:xfrm>
          <a:prstGeom prst="rect">
            <a:avLst/>
          </a:prstGeom>
        </p:spPr>
      </p:pic>
      <p:pic>
        <p:nvPicPr>
          <p:cNvPr id="8" name="Imagen 7"/>
          <p:cNvPicPr>
            <a:picLocks noChangeAspect="1"/>
          </p:cNvPicPr>
          <p:nvPr/>
        </p:nvPicPr>
        <p:blipFill>
          <a:blip r:embed="rId4"/>
          <a:stretch>
            <a:fillRect/>
          </a:stretch>
        </p:blipFill>
        <p:spPr>
          <a:xfrm>
            <a:off x="8068147" y="2249576"/>
            <a:ext cx="1043608" cy="1657143"/>
          </a:xfrm>
          <a:prstGeom prst="rect">
            <a:avLst/>
          </a:prstGeom>
        </p:spPr>
      </p:pic>
      <p:sp>
        <p:nvSpPr>
          <p:cNvPr id="23" name="Rectángulo 22"/>
          <p:cNvSpPr/>
          <p:nvPr/>
        </p:nvSpPr>
        <p:spPr>
          <a:xfrm>
            <a:off x="350218" y="332656"/>
            <a:ext cx="8173649"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&amp; </a:t>
            </a:r>
            <a:r>
              <a:rPr lang="en-US" sz="4800" b="1"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IoT</a:t>
            </a: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24" name="Rectángulo 23"/>
          <p:cNvSpPr/>
          <p:nvPr/>
        </p:nvSpPr>
        <p:spPr>
          <a:xfrm>
            <a:off x="32763" y="2210946"/>
            <a:ext cx="1952779"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Sources</a:t>
            </a:r>
          </a:p>
        </p:txBody>
      </p:sp>
      <p:sp>
        <p:nvSpPr>
          <p:cNvPr id="25" name="Rectángulo 24"/>
          <p:cNvSpPr/>
          <p:nvPr/>
        </p:nvSpPr>
        <p:spPr>
          <a:xfrm>
            <a:off x="6732240" y="1412776"/>
            <a:ext cx="2315057"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Customers</a:t>
            </a:r>
          </a:p>
        </p:txBody>
      </p:sp>
      <p:sp>
        <p:nvSpPr>
          <p:cNvPr id="26" name="CuadroTexto 25"/>
          <p:cNvSpPr txBox="1"/>
          <p:nvPr/>
        </p:nvSpPr>
        <p:spPr>
          <a:xfrm>
            <a:off x="6411589" y="5163274"/>
            <a:ext cx="2738769" cy="830997"/>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Business Intelligence</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Visualization</a:t>
            </a:r>
            <a:endParaRPr lang="en-US" sz="1600" dirty="0">
              <a:latin typeface="Lucida Sans Unicode" panose="020B0602030504020204" pitchFamily="34" charset="0"/>
              <a:cs typeface="Lucida Sans Unicode" panose="020B0602030504020204" pitchFamily="34" charset="0"/>
            </a:endParaRP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Analytics</a:t>
            </a:r>
            <a:endParaRPr lang="en-US" sz="1600" dirty="0">
              <a:latin typeface="Lucida Sans Unicode" panose="020B0602030504020204" pitchFamily="34" charset="0"/>
              <a:cs typeface="Lucida Sans Unicode" panose="020B0602030504020204" pitchFamily="34" charset="0"/>
            </a:endParaRPr>
          </a:p>
        </p:txBody>
      </p:sp>
      <p:pic>
        <p:nvPicPr>
          <p:cNvPr id="2" name="Imagen 1"/>
          <p:cNvPicPr>
            <a:picLocks noChangeAspect="1"/>
          </p:cNvPicPr>
          <p:nvPr/>
        </p:nvPicPr>
        <p:blipFill>
          <a:blip r:embed="rId5">
            <a:clrChange>
              <a:clrFrom>
                <a:srgbClr val="FEFEFE"/>
              </a:clrFrom>
              <a:clrTo>
                <a:srgbClr val="FEFEFE">
                  <a:alpha val="0"/>
                </a:srgbClr>
              </a:clrTo>
            </a:clrChange>
          </a:blip>
          <a:stretch>
            <a:fillRect/>
          </a:stretch>
        </p:blipFill>
        <p:spPr>
          <a:xfrm rot="20961231">
            <a:off x="478997" y="4124887"/>
            <a:ext cx="1327044" cy="1027178"/>
          </a:xfrm>
          <a:prstGeom prst="rect">
            <a:avLst/>
          </a:prstGeom>
        </p:spPr>
      </p:pic>
      <p:pic>
        <p:nvPicPr>
          <p:cNvPr id="4" name="Imagen 3"/>
          <p:cNvPicPr>
            <a:picLocks noChangeAspect="1"/>
          </p:cNvPicPr>
          <p:nvPr/>
        </p:nvPicPr>
        <p:blipFill>
          <a:blip r:embed="rId6"/>
          <a:stretch>
            <a:fillRect/>
          </a:stretch>
        </p:blipFill>
        <p:spPr>
          <a:xfrm>
            <a:off x="7740352" y="2564904"/>
            <a:ext cx="360040" cy="1085182"/>
          </a:xfrm>
          <a:prstGeom prst="rect">
            <a:avLst/>
          </a:prstGeom>
        </p:spPr>
      </p:pic>
      <p:pic>
        <p:nvPicPr>
          <p:cNvPr id="6" name="Imagen 5"/>
          <p:cNvPicPr>
            <a:picLocks noChangeAspect="1"/>
          </p:cNvPicPr>
          <p:nvPr/>
        </p:nvPicPr>
        <p:blipFill>
          <a:blip r:embed="rId7">
            <a:clrChange>
              <a:clrFrom>
                <a:srgbClr val="FFFFFF"/>
              </a:clrFrom>
              <a:clrTo>
                <a:srgbClr val="FFFFFF">
                  <a:alpha val="0"/>
                </a:srgbClr>
              </a:clrTo>
            </a:clrChange>
          </a:blip>
          <a:stretch>
            <a:fillRect/>
          </a:stretch>
        </p:blipFill>
        <p:spPr>
          <a:xfrm>
            <a:off x="1331640" y="5235282"/>
            <a:ext cx="1008112" cy="420047"/>
          </a:xfrm>
          <a:prstGeom prst="rect">
            <a:avLst/>
          </a:prstGeom>
        </p:spPr>
      </p:pic>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656" y="5739338"/>
            <a:ext cx="1008112" cy="1008112"/>
          </a:xfrm>
          <a:prstGeom prst="rect">
            <a:avLst/>
          </a:prstGeom>
        </p:spPr>
      </p:pic>
      <p:pic>
        <p:nvPicPr>
          <p:cNvPr id="9" name="Imagen 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5019258"/>
            <a:ext cx="1196752" cy="1196752"/>
          </a:xfrm>
          <a:prstGeom prst="rect">
            <a:avLst/>
          </a:prstGeom>
        </p:spPr>
      </p:pic>
      <p:pic>
        <p:nvPicPr>
          <p:cNvPr id="10" name="Imagen 9"/>
          <p:cNvPicPr>
            <a:picLocks noChangeAspect="1"/>
          </p:cNvPicPr>
          <p:nvPr/>
        </p:nvPicPr>
        <p:blipFill>
          <a:blip r:embed="rId10">
            <a:clrChange>
              <a:clrFrom>
                <a:srgbClr val="FFFFFF"/>
              </a:clrFrom>
              <a:clrTo>
                <a:srgbClr val="FFFFFF">
                  <a:alpha val="0"/>
                </a:srgbClr>
              </a:clrTo>
            </a:clrChange>
          </a:blip>
          <a:stretch>
            <a:fillRect/>
          </a:stretch>
        </p:blipFill>
        <p:spPr>
          <a:xfrm>
            <a:off x="5364088" y="1196752"/>
            <a:ext cx="1521027" cy="1124744"/>
          </a:xfrm>
          <a:prstGeom prst="rect">
            <a:avLst/>
          </a:prstGeom>
        </p:spPr>
      </p:pic>
      <p:pic>
        <p:nvPicPr>
          <p:cNvPr id="17" name="Imagen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5976" y="1772816"/>
            <a:ext cx="984102" cy="523458"/>
          </a:xfrm>
          <a:prstGeom prst="rect">
            <a:avLst/>
          </a:prstGeom>
        </p:spPr>
      </p:pic>
    </p:spTree>
    <p:extLst>
      <p:ext uri="{BB962C8B-B14F-4D97-AF65-F5344CB8AC3E}">
        <p14:creationId xmlns:p14="http://schemas.microsoft.com/office/powerpoint/2010/main" val="3045218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700808"/>
            <a:ext cx="8172400" cy="3475994"/>
          </a:xfrm>
          <a:prstGeom prst="rect">
            <a:avLst/>
          </a:prstGeom>
        </p:spPr>
      </p:pic>
      <p:sp>
        <p:nvSpPr>
          <p:cNvPr id="23" name="Rectángulo 22"/>
          <p:cNvSpPr/>
          <p:nvPr/>
        </p:nvSpPr>
        <p:spPr>
          <a:xfrm>
            <a:off x="1771280" y="332656"/>
            <a:ext cx="5331523"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t>
            </a:r>
            <a:r>
              <a:rPr lang="en-US" sz="4800" b="1"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IoT</a:t>
            </a: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 &amp; AI</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3">
            <a:duotone>
              <a:prstClr val="black"/>
              <a:schemeClr val="accent4">
                <a:tint val="45000"/>
                <a:satMod val="400000"/>
              </a:schemeClr>
            </a:duotone>
          </a:blip>
          <a:stretch>
            <a:fillRect/>
          </a:stretch>
        </p:blipFill>
        <p:spPr>
          <a:xfrm>
            <a:off x="4788024" y="2276872"/>
            <a:ext cx="3414056" cy="646232"/>
          </a:xfrm>
          <a:prstGeom prst="rect">
            <a:avLst/>
          </a:prstGeom>
          <a:noFill/>
          <a:ln>
            <a:noFill/>
          </a:ln>
          <a:effectLst>
            <a:outerShdw blurRad="292100" dist="139700" dir="2700000" algn="tl" rotWithShape="0">
              <a:srgbClr val="333333">
                <a:alpha val="65000"/>
              </a:srgbClr>
            </a:outerShdw>
            <a:softEdge rad="0"/>
          </a:effectLst>
        </p:spPr>
      </p:pic>
      <p:pic>
        <p:nvPicPr>
          <p:cNvPr id="4" name="Imagen 3"/>
          <p:cNvPicPr>
            <a:picLocks noChangeAspect="1"/>
          </p:cNvPicPr>
          <p:nvPr/>
        </p:nvPicPr>
        <p:blipFill>
          <a:blip r:embed="rId4">
            <a:duotone>
              <a:prstClr val="black"/>
              <a:schemeClr val="bg1">
                <a:lumMod val="75000"/>
                <a:tint val="45000"/>
                <a:satMod val="400000"/>
              </a:schemeClr>
            </a:duotone>
          </a:blip>
          <a:stretch>
            <a:fillRect/>
          </a:stretch>
        </p:blipFill>
        <p:spPr>
          <a:xfrm>
            <a:off x="5508104" y="2852936"/>
            <a:ext cx="3298222" cy="536494"/>
          </a:xfrm>
          <a:prstGeom prst="rect">
            <a:avLst/>
          </a:prstGeom>
          <a:solidFill>
            <a:schemeClr val="bg1"/>
          </a:solidFill>
          <a:ln>
            <a:noFill/>
          </a:ln>
          <a:effectLst>
            <a:outerShdw blurRad="292100" dist="139700" dir="2700000" algn="tl" rotWithShape="0">
              <a:srgbClr val="333333">
                <a:alpha val="65000"/>
              </a:srgbClr>
            </a:outerShdw>
          </a:effectLst>
        </p:spPr>
      </p:pic>
      <p:pic>
        <p:nvPicPr>
          <p:cNvPr id="2" name="Imagen 1"/>
          <p:cNvPicPr>
            <a:picLocks noChangeAspect="1"/>
          </p:cNvPicPr>
          <p:nvPr/>
        </p:nvPicPr>
        <p:blipFill>
          <a:blip r:embed="rId5">
            <a:clrChange>
              <a:clrFrom>
                <a:srgbClr val="FFFFFF"/>
              </a:clrFrom>
              <a:clrTo>
                <a:srgbClr val="FFFFFF">
                  <a:alpha val="0"/>
                </a:srgbClr>
              </a:clrTo>
            </a:clrChange>
          </a:blip>
          <a:stretch>
            <a:fillRect/>
          </a:stretch>
        </p:blipFill>
        <p:spPr>
          <a:xfrm>
            <a:off x="3635896" y="1628800"/>
            <a:ext cx="1381738" cy="648072"/>
          </a:xfrm>
          <a:prstGeom prst="rect">
            <a:avLst/>
          </a:prstGeom>
        </p:spPr>
      </p:pic>
      <p:pic>
        <p:nvPicPr>
          <p:cNvPr id="6" name="Imagen 5"/>
          <p:cNvPicPr>
            <a:picLocks noChangeAspect="1"/>
          </p:cNvPicPr>
          <p:nvPr/>
        </p:nvPicPr>
        <p:blipFill>
          <a:blip r:embed="rId6">
            <a:clrChange>
              <a:clrFrom>
                <a:srgbClr val="FFFFFF"/>
              </a:clrFrom>
              <a:clrTo>
                <a:srgbClr val="FFFFFF">
                  <a:alpha val="0"/>
                </a:srgbClr>
              </a:clrTo>
            </a:clrChange>
          </a:blip>
          <a:stretch>
            <a:fillRect/>
          </a:stretch>
        </p:blipFill>
        <p:spPr>
          <a:xfrm>
            <a:off x="5076056" y="1340768"/>
            <a:ext cx="933786" cy="922781"/>
          </a:xfrm>
          <a:prstGeom prst="rect">
            <a:avLst/>
          </a:prstGeom>
        </p:spPr>
      </p:pic>
    </p:spTree>
    <p:extLst>
      <p:ext uri="{BB962C8B-B14F-4D97-AF65-F5344CB8AC3E}">
        <p14:creationId xmlns:p14="http://schemas.microsoft.com/office/powerpoint/2010/main" val="1949974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17</a:t>
            </a:fld>
            <a:endParaRPr lang="es-ES_tradnl" altLang="en-US"/>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0648"/>
            <a:ext cx="9144000" cy="6234053"/>
          </a:xfrm>
          <a:prstGeom prst="rect">
            <a:avLst/>
          </a:prstGeom>
        </p:spPr>
      </p:pic>
    </p:spTree>
    <p:extLst>
      <p:ext uri="{BB962C8B-B14F-4D97-AF65-F5344CB8AC3E}">
        <p14:creationId xmlns:p14="http://schemas.microsoft.com/office/powerpoint/2010/main" val="4033996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t>Matei</a:t>
            </a:r>
            <a:r>
              <a:rPr lang="en-US" b="1" dirty="0"/>
              <a:t> </a:t>
            </a:r>
            <a:r>
              <a:rPr lang="en-US" b="1" dirty="0" err="1"/>
              <a:t>Zaharia</a:t>
            </a:r>
            <a:endParaRPr lang="en-US" b="1" dirty="0"/>
          </a:p>
        </p:txBody>
      </p:sp>
      <p:sp>
        <p:nvSpPr>
          <p:cNvPr id="3" name="Marcador de contenido 2"/>
          <p:cNvSpPr>
            <a:spLocks noGrp="1"/>
          </p:cNvSpPr>
          <p:nvPr>
            <p:ph idx="1"/>
          </p:nvPr>
        </p:nvSpPr>
        <p:spPr>
          <a:xfrm>
            <a:off x="467544" y="1700808"/>
            <a:ext cx="8229600" cy="4525963"/>
          </a:xfrm>
        </p:spPr>
        <p:txBody>
          <a:bodyPr/>
          <a:lstStyle/>
          <a:p>
            <a:r>
              <a:rPr lang="en-US" dirty="0" smtClean="0"/>
              <a:t>In </a:t>
            </a:r>
            <a:r>
              <a:rPr lang="en-US" dirty="0"/>
              <a:t>the course of his PhD studies, he created the </a:t>
            </a:r>
            <a:r>
              <a:rPr lang="en-US" b="1" dirty="0">
                <a:solidFill>
                  <a:srgbClr val="BC6B1A"/>
                </a:solidFill>
              </a:rPr>
              <a:t>Apache Spark </a:t>
            </a:r>
            <a:r>
              <a:rPr lang="en-US" dirty="0" smtClean="0"/>
              <a:t>project and </a:t>
            </a:r>
            <a:r>
              <a:rPr lang="en-US" dirty="0"/>
              <a:t>co-created the </a:t>
            </a:r>
            <a:r>
              <a:rPr lang="en-US" b="1" dirty="0">
                <a:solidFill>
                  <a:srgbClr val="BC6B1A"/>
                </a:solidFill>
              </a:rPr>
              <a:t>Apache </a:t>
            </a:r>
            <a:r>
              <a:rPr lang="en-US" b="1" dirty="0" err="1">
                <a:solidFill>
                  <a:srgbClr val="BC6B1A"/>
                </a:solidFill>
              </a:rPr>
              <a:t>Mesos</a:t>
            </a:r>
            <a:r>
              <a:rPr lang="en-US" b="1" dirty="0">
                <a:solidFill>
                  <a:srgbClr val="FFC000"/>
                </a:solidFill>
              </a:rPr>
              <a:t> </a:t>
            </a:r>
            <a:r>
              <a:rPr lang="en-US" dirty="0"/>
              <a:t>project. </a:t>
            </a:r>
            <a:endParaRPr lang="en-US" dirty="0" smtClean="0"/>
          </a:p>
          <a:p>
            <a:r>
              <a:rPr lang="en-US" dirty="0" smtClean="0"/>
              <a:t>He </a:t>
            </a:r>
            <a:r>
              <a:rPr lang="en-US" dirty="0"/>
              <a:t>also designed and implemented the core </a:t>
            </a:r>
            <a:r>
              <a:rPr lang="en-US" dirty="0">
                <a:solidFill>
                  <a:srgbClr val="BC6B1A"/>
                </a:solidFill>
              </a:rPr>
              <a:t>scheduling algorithms </a:t>
            </a:r>
            <a:r>
              <a:rPr lang="en-US" dirty="0"/>
              <a:t>used in Apache Hadoop</a:t>
            </a:r>
            <a:r>
              <a:rPr lang="en-US" dirty="0" smtClean="0"/>
              <a:t>.</a:t>
            </a:r>
          </a:p>
          <a:p>
            <a:r>
              <a:rPr lang="en-US" dirty="0"/>
              <a:t>He is a co-founder and chief technologist of </a:t>
            </a:r>
            <a:r>
              <a:rPr lang="en-US" b="1" dirty="0" err="1">
                <a:solidFill>
                  <a:srgbClr val="00B0F0"/>
                </a:solidFill>
              </a:rPr>
              <a:t>Databricks</a:t>
            </a:r>
            <a:r>
              <a:rPr lang="en-US" dirty="0"/>
              <a:t>, and an assistant professor of computer science at Stanford </a:t>
            </a:r>
            <a:r>
              <a:rPr lang="en-US" dirty="0" smtClean="0"/>
              <a:t>University</a:t>
            </a:r>
            <a:endParaRPr lang="en-US" dirty="0"/>
          </a:p>
        </p:txBody>
      </p:sp>
      <p:pic>
        <p:nvPicPr>
          <p:cNvPr id="5" name="Imagen 4"/>
          <p:cNvPicPr>
            <a:picLocks noChangeAspect="1"/>
          </p:cNvPicPr>
          <p:nvPr/>
        </p:nvPicPr>
        <p:blipFill>
          <a:blip r:embed="rId2"/>
          <a:stretch>
            <a:fillRect/>
          </a:stretch>
        </p:blipFill>
        <p:spPr>
          <a:xfrm>
            <a:off x="2843808" y="188640"/>
            <a:ext cx="1359595" cy="1359595"/>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3"/>
          <a:stretch>
            <a:fillRect/>
          </a:stretch>
        </p:blipFill>
        <p:spPr>
          <a:xfrm>
            <a:off x="3347864" y="5517232"/>
            <a:ext cx="2016224" cy="1008112"/>
          </a:xfrm>
          <a:prstGeom prst="rect">
            <a:avLst/>
          </a:prstGeom>
        </p:spPr>
      </p:pic>
    </p:spTree>
    <p:extLst>
      <p:ext uri="{BB962C8B-B14F-4D97-AF65-F5344CB8AC3E}">
        <p14:creationId xmlns:p14="http://schemas.microsoft.com/office/powerpoint/2010/main" val="4039887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79712" y="1916832"/>
            <a:ext cx="5184576" cy="2592288"/>
          </a:xfrm>
          <a:prstGeom prst="rect">
            <a:avLst/>
          </a:prstGeom>
        </p:spPr>
      </p:pic>
      <p:sp>
        <p:nvSpPr>
          <p:cNvPr id="5" name="CuadroTexto 4"/>
          <p:cNvSpPr txBox="1"/>
          <p:nvPr/>
        </p:nvSpPr>
        <p:spPr>
          <a:xfrm>
            <a:off x="1043608" y="620688"/>
            <a:ext cx="5282665" cy="523220"/>
          </a:xfrm>
          <a:prstGeom prst="rect">
            <a:avLst/>
          </a:prstGeom>
          <a:noFill/>
        </p:spPr>
        <p:txBody>
          <a:bodyPr wrap="none" rtlCol="0">
            <a:spAutoFit/>
          </a:bodyPr>
          <a:lstStyle/>
          <a:p>
            <a:r>
              <a:rPr lang="es-ES" sz="2000" dirty="0" smtClean="0"/>
              <a:t>… </a:t>
            </a:r>
            <a:r>
              <a:rPr lang="en-US" sz="2800" b="1" dirty="0" smtClean="0"/>
              <a:t>intro break, let’s start playing with</a:t>
            </a:r>
            <a:r>
              <a:rPr lang="es-ES" sz="2000" dirty="0" smtClean="0"/>
              <a:t>:</a:t>
            </a:r>
            <a:endParaRPr lang="en-US" sz="2000" dirty="0"/>
          </a:p>
        </p:txBody>
      </p:sp>
    </p:spTree>
    <p:extLst>
      <p:ext uri="{BB962C8B-B14F-4D97-AF65-F5344CB8AC3E}">
        <p14:creationId xmlns:p14="http://schemas.microsoft.com/office/powerpoint/2010/main" val="1329877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01338"/>
            <a:ext cx="17430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514600" y="1351254"/>
            <a:ext cx="6172200" cy="1384995"/>
          </a:xfrm>
          <a:prstGeom prst="rect">
            <a:avLst/>
          </a:prstGeom>
          <a:noFill/>
        </p:spPr>
        <p:txBody>
          <a:bodyPr wrap="square" rtlCol="0">
            <a:spAutoFit/>
          </a:bodyPr>
          <a:lstStyle/>
          <a:p>
            <a:r>
              <a:rPr lang="en-US" sz="2800" dirty="0" smtClean="0">
                <a:latin typeface="Arial" pitchFamily="34" charset="0"/>
                <a:cs typeface="Arial" pitchFamily="34" charset="0"/>
              </a:rPr>
              <a:t>Spark is a cluster computing platform designed to be </a:t>
            </a:r>
            <a:r>
              <a:rPr lang="en-US" sz="2800" i="1" dirty="0" smtClean="0">
                <a:latin typeface="Arial" pitchFamily="34" charset="0"/>
                <a:cs typeface="Arial" pitchFamily="34" charset="0"/>
              </a:rPr>
              <a:t>fast</a:t>
            </a:r>
            <a:r>
              <a:rPr lang="en-US" sz="2800" dirty="0" smtClean="0">
                <a:latin typeface="Arial" pitchFamily="34" charset="0"/>
                <a:cs typeface="Arial" pitchFamily="34" charset="0"/>
              </a:rPr>
              <a:t> and </a:t>
            </a:r>
            <a:r>
              <a:rPr lang="en-US" sz="2800" i="1" dirty="0" smtClean="0">
                <a:latin typeface="Arial" pitchFamily="34" charset="0"/>
                <a:cs typeface="Arial" pitchFamily="34" charset="0"/>
              </a:rPr>
              <a:t>general purpose</a:t>
            </a:r>
          </a:p>
        </p:txBody>
      </p:sp>
      <p:sp>
        <p:nvSpPr>
          <p:cNvPr id="6" name="5 CuadroTexto"/>
          <p:cNvSpPr txBox="1"/>
          <p:nvPr/>
        </p:nvSpPr>
        <p:spPr>
          <a:xfrm>
            <a:off x="381000" y="3810000"/>
            <a:ext cx="8534400"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i="1" dirty="0" smtClean="0">
                <a:latin typeface="Arial" pitchFamily="34" charset="0"/>
                <a:cs typeface="Arial" pitchFamily="34" charset="0"/>
              </a:rPr>
              <a:t>fast</a:t>
            </a:r>
            <a:r>
              <a:rPr lang="en-US" sz="2400" dirty="0" smtClean="0">
                <a:latin typeface="Arial" pitchFamily="34" charset="0"/>
                <a:cs typeface="Arial" pitchFamily="34" charset="0"/>
              </a:rPr>
              <a:t> : computations in memory but also extends </a:t>
            </a:r>
            <a:r>
              <a:rPr lang="en-US" sz="2400" dirty="0" err="1" smtClean="0">
                <a:latin typeface="Arial" pitchFamily="34" charset="0"/>
                <a:cs typeface="Arial" pitchFamily="34" charset="0"/>
              </a:rPr>
              <a:t>MapReduce</a:t>
            </a:r>
            <a:endParaRPr lang="en-US" sz="2400" i="1" dirty="0" smtClean="0">
              <a:latin typeface="Arial" pitchFamily="34" charset="0"/>
              <a:cs typeface="Arial" pitchFamily="34" charset="0"/>
            </a:endParaRPr>
          </a:p>
        </p:txBody>
      </p:sp>
      <p:sp>
        <p:nvSpPr>
          <p:cNvPr id="7" name="6 CuadroTexto"/>
          <p:cNvSpPr txBox="1"/>
          <p:nvPr/>
        </p:nvSpPr>
        <p:spPr>
          <a:xfrm>
            <a:off x="381000" y="4724400"/>
            <a:ext cx="7772400" cy="1692771"/>
          </a:xfrm>
          <a:prstGeom prst="rect">
            <a:avLst/>
          </a:prstGeom>
          <a:noFill/>
        </p:spPr>
        <p:txBody>
          <a:bodyPr wrap="square" rtlCol="0">
            <a:spAutoFit/>
          </a:bodyPr>
          <a:lstStyle/>
          <a:p>
            <a:pPr marL="342900" indent="-342900">
              <a:buFont typeface="Wingdings" panose="05000000000000000000" pitchFamily="2" charset="2"/>
              <a:buChar char="q"/>
            </a:pPr>
            <a:r>
              <a:rPr lang="en-US" sz="2400" i="1" dirty="0" smtClean="0">
                <a:latin typeface="Arial" pitchFamily="34" charset="0"/>
                <a:cs typeface="Arial" pitchFamily="34" charset="0"/>
              </a:rPr>
              <a:t>general purpose </a:t>
            </a:r>
            <a:r>
              <a:rPr lang="en-US" sz="2400" dirty="0" smtClean="0">
                <a:latin typeface="Arial" pitchFamily="34" charset="0"/>
                <a:cs typeface="Arial" pitchFamily="34" charset="0"/>
              </a:rPr>
              <a:t>: </a:t>
            </a:r>
          </a:p>
          <a:p>
            <a:pPr marL="800100" lvl="1" indent="-342900">
              <a:buFont typeface="Courier New" panose="02070309020205020404" pitchFamily="49" charset="0"/>
              <a:buChar char="o"/>
            </a:pPr>
            <a:r>
              <a:rPr lang="en-US" sz="2000" dirty="0" smtClean="0">
                <a:latin typeface="Arial" pitchFamily="34" charset="0"/>
                <a:cs typeface="Arial" pitchFamily="34" charset="0"/>
              </a:rPr>
              <a:t>batch, interactive queries, algorithms and streaming</a:t>
            </a:r>
          </a:p>
          <a:p>
            <a:pPr marL="800100" lvl="1" indent="-342900">
              <a:buFont typeface="Courier New" panose="02070309020205020404" pitchFamily="49" charset="0"/>
              <a:buChar char="o"/>
            </a:pPr>
            <a:r>
              <a:rPr lang="es-ES" sz="2000" dirty="0" err="1" smtClean="0">
                <a:latin typeface="Arial" pitchFamily="34" charset="0"/>
                <a:cs typeface="Arial" pitchFamily="34" charset="0"/>
              </a:rPr>
              <a:t>APIs</a:t>
            </a:r>
            <a:r>
              <a:rPr lang="es-ES" sz="2000" dirty="0" smtClean="0">
                <a:latin typeface="Arial" pitchFamily="34" charset="0"/>
                <a:cs typeface="Arial" pitchFamily="34" charset="0"/>
              </a:rPr>
              <a:t> in Python, R, Java, </a:t>
            </a:r>
            <a:r>
              <a:rPr lang="es-ES" sz="2000" dirty="0" err="1" smtClean="0">
                <a:latin typeface="Arial" pitchFamily="34" charset="0"/>
                <a:cs typeface="Arial" pitchFamily="34" charset="0"/>
              </a:rPr>
              <a:t>Scala</a:t>
            </a:r>
            <a:r>
              <a:rPr lang="es-ES" sz="2000" dirty="0" smtClean="0">
                <a:latin typeface="Arial" pitchFamily="34" charset="0"/>
                <a:cs typeface="Arial" pitchFamily="34" charset="0"/>
              </a:rPr>
              <a:t> and SQL</a:t>
            </a:r>
          </a:p>
          <a:p>
            <a:pPr marL="800100" lvl="1" indent="-342900">
              <a:buFont typeface="Courier New" panose="02070309020205020404" pitchFamily="49" charset="0"/>
              <a:buChar char="o"/>
            </a:pPr>
            <a:r>
              <a:rPr lang="es-ES" sz="2000" dirty="0" err="1" smtClean="0">
                <a:latin typeface="Arial" pitchFamily="34" charset="0"/>
                <a:cs typeface="Arial" pitchFamily="34" charset="0"/>
              </a:rPr>
              <a:t>Integrates</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other</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BigData</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tools</a:t>
            </a:r>
            <a:r>
              <a:rPr lang="es-ES" sz="2000" dirty="0" smtClean="0">
                <a:latin typeface="Arial" pitchFamily="34" charset="0"/>
                <a:cs typeface="Arial" pitchFamily="34" charset="0"/>
              </a:rPr>
              <a:t>: can run in </a:t>
            </a:r>
            <a:r>
              <a:rPr lang="es-ES" sz="2000" dirty="0" err="1" smtClean="0">
                <a:latin typeface="Arial" pitchFamily="34" charset="0"/>
                <a:cs typeface="Arial" pitchFamily="34" charset="0"/>
              </a:rPr>
              <a:t>Hadoop</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clusters</a:t>
            </a:r>
            <a:r>
              <a:rPr lang="es-ES" sz="2000" dirty="0" smtClean="0">
                <a:latin typeface="Arial" pitchFamily="34" charset="0"/>
                <a:cs typeface="Arial" pitchFamily="34" charset="0"/>
              </a:rPr>
              <a:t> and </a:t>
            </a:r>
            <a:r>
              <a:rPr lang="es-ES" sz="2000" dirty="0" err="1" smtClean="0">
                <a:latin typeface="Arial" pitchFamily="34" charset="0"/>
                <a:cs typeface="Arial" pitchFamily="34" charset="0"/>
              </a:rPr>
              <a:t>access</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Hadoop</a:t>
            </a:r>
            <a:r>
              <a:rPr lang="es-ES" sz="2000" dirty="0" smtClean="0">
                <a:latin typeface="Arial" pitchFamily="34" charset="0"/>
                <a:cs typeface="Arial" pitchFamily="34" charset="0"/>
              </a:rPr>
              <a:t> data </a:t>
            </a:r>
            <a:r>
              <a:rPr lang="es-ES" sz="2000" dirty="0" err="1" smtClean="0">
                <a:latin typeface="Arial" pitchFamily="34" charset="0"/>
                <a:cs typeface="Arial" pitchFamily="34" charset="0"/>
              </a:rPr>
              <a:t>source</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including</a:t>
            </a:r>
            <a:r>
              <a:rPr lang="es-ES" sz="2000" dirty="0" smtClean="0">
                <a:latin typeface="Arial" pitchFamily="34" charset="0"/>
                <a:cs typeface="Arial" pitchFamily="34" charset="0"/>
              </a:rPr>
              <a:t> </a:t>
            </a:r>
            <a:r>
              <a:rPr lang="es-ES" sz="2000" dirty="0" err="1" smtClean="0">
                <a:latin typeface="Arial" pitchFamily="34" charset="0"/>
                <a:cs typeface="Arial" pitchFamily="34" charset="0"/>
              </a:rPr>
              <a:t>Cassandra</a:t>
            </a: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588227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7584" y="188640"/>
            <a:ext cx="7488832" cy="6333350"/>
          </a:xfrm>
          <a:prstGeom prst="rect">
            <a:avLst/>
          </a:prstGeom>
        </p:spPr>
      </p:pic>
      <p:pic>
        <p:nvPicPr>
          <p:cNvPr id="5" name="Imagen 4"/>
          <p:cNvPicPr>
            <a:picLocks noChangeAspect="1"/>
          </p:cNvPicPr>
          <p:nvPr/>
        </p:nvPicPr>
        <p:blipFill>
          <a:blip r:embed="rId3"/>
          <a:stretch>
            <a:fillRect/>
          </a:stretch>
        </p:blipFill>
        <p:spPr>
          <a:xfrm>
            <a:off x="395536" y="4365104"/>
            <a:ext cx="8330722" cy="752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856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100" b="1" dirty="0" err="1" smtClean="0"/>
              <a:t>Using</a:t>
            </a:r>
            <a:r>
              <a:rPr lang="es-ES" sz="3100" b="1" dirty="0" smtClean="0"/>
              <a:t> </a:t>
            </a:r>
            <a:r>
              <a:rPr lang="es-ES" sz="3100" b="1" dirty="0" err="1" smtClean="0"/>
              <a:t>Databricks</a:t>
            </a:r>
            <a:endParaRPr lang="en-US" sz="2700" dirty="0"/>
          </a:p>
        </p:txBody>
      </p:sp>
      <p:sp>
        <p:nvSpPr>
          <p:cNvPr id="3" name="2 Marcador de contenido"/>
          <p:cNvSpPr>
            <a:spLocks noGrp="1"/>
          </p:cNvSpPr>
          <p:nvPr>
            <p:ph idx="1"/>
          </p:nvPr>
        </p:nvSpPr>
        <p:spPr>
          <a:xfrm>
            <a:off x="323528" y="1196752"/>
            <a:ext cx="8229600" cy="5184576"/>
          </a:xfrm>
        </p:spPr>
        <p:txBody>
          <a:bodyPr>
            <a:normAutofit/>
          </a:bodyPr>
          <a:lstStyle/>
          <a:p>
            <a:r>
              <a:rPr lang="en-US" sz="2400" dirty="0" smtClean="0"/>
              <a:t>Sign into </a:t>
            </a:r>
            <a:r>
              <a:rPr lang="en-US" b="1" dirty="0" err="1">
                <a:solidFill>
                  <a:srgbClr val="00B0F0"/>
                </a:solidFill>
              </a:rPr>
              <a:t>Databricks</a:t>
            </a:r>
            <a:r>
              <a:rPr lang="en-US" sz="2400" b="1" dirty="0">
                <a:solidFill>
                  <a:srgbClr val="00B050"/>
                </a:solidFill>
              </a:rPr>
              <a:t> Community Edition</a:t>
            </a:r>
          </a:p>
          <a:p>
            <a:pPr marL="400050" lvl="1" indent="0">
              <a:spcBef>
                <a:spcPts val="0"/>
              </a:spcBef>
              <a:buNone/>
            </a:pPr>
            <a:r>
              <a:rPr lang="en-US" sz="2000" dirty="0" smtClean="0">
                <a:hlinkClick r:id="rId2"/>
              </a:rPr>
              <a:t>https</a:t>
            </a:r>
            <a:r>
              <a:rPr lang="en-US" sz="2000" dirty="0">
                <a:hlinkClick r:id="rId2"/>
              </a:rPr>
              <a:t>://community.cloud.databricks.com/</a:t>
            </a:r>
          </a:p>
          <a:p>
            <a:pPr marL="0" indent="0">
              <a:spcAft>
                <a:spcPts val="1200"/>
              </a:spcAft>
              <a:buNone/>
            </a:pPr>
            <a:endParaRPr lang="es-ES" sz="2400" dirty="0" smtClean="0"/>
          </a:p>
          <a:p>
            <a:pPr marL="0" indent="0">
              <a:spcAft>
                <a:spcPts val="1200"/>
              </a:spcAft>
              <a:buNone/>
            </a:pPr>
            <a:endParaRPr lang="en-US" sz="2400" dirty="0" smtClean="0"/>
          </a:p>
        </p:txBody>
      </p:sp>
      <p:pic>
        <p:nvPicPr>
          <p:cNvPr id="4" name="Imagen 3"/>
          <p:cNvPicPr>
            <a:picLocks noChangeAspect="1"/>
          </p:cNvPicPr>
          <p:nvPr/>
        </p:nvPicPr>
        <p:blipFill>
          <a:blip r:embed="rId3"/>
          <a:stretch>
            <a:fillRect/>
          </a:stretch>
        </p:blipFill>
        <p:spPr>
          <a:xfrm>
            <a:off x="1475656" y="2348880"/>
            <a:ext cx="6035907" cy="40648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4456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5361" y="1052736"/>
            <a:ext cx="9144000" cy="4463232"/>
          </a:xfrm>
          <a:prstGeom prst="rect">
            <a:avLst/>
          </a:prstGeom>
        </p:spPr>
      </p:pic>
      <p:sp>
        <p:nvSpPr>
          <p:cNvPr id="3" name="Elipse 2"/>
          <p:cNvSpPr/>
          <p:nvPr/>
        </p:nvSpPr>
        <p:spPr>
          <a:xfrm>
            <a:off x="5580112" y="4581128"/>
            <a:ext cx="1656184"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ágono 5"/>
          <p:cNvSpPr/>
          <p:nvPr/>
        </p:nvSpPr>
        <p:spPr>
          <a:xfrm>
            <a:off x="4716016" y="5013176"/>
            <a:ext cx="792088" cy="28803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284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9512" y="188640"/>
            <a:ext cx="8829675" cy="5876925"/>
          </a:xfrm>
          <a:prstGeom prst="rect">
            <a:avLst/>
          </a:prstGeom>
        </p:spPr>
      </p:pic>
    </p:spTree>
    <p:extLst>
      <p:ext uri="{BB962C8B-B14F-4D97-AF65-F5344CB8AC3E}">
        <p14:creationId xmlns:p14="http://schemas.microsoft.com/office/powerpoint/2010/main" val="8339262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79712" y="1916832"/>
            <a:ext cx="5184576" cy="2592288"/>
          </a:xfrm>
          <a:prstGeom prst="rect">
            <a:avLst/>
          </a:prstGeom>
        </p:spPr>
      </p:pic>
      <p:sp>
        <p:nvSpPr>
          <p:cNvPr id="5" name="CuadroTexto 4"/>
          <p:cNvSpPr txBox="1"/>
          <p:nvPr/>
        </p:nvSpPr>
        <p:spPr>
          <a:xfrm>
            <a:off x="2339752" y="5301208"/>
            <a:ext cx="2381934" cy="523220"/>
          </a:xfrm>
          <a:prstGeom prst="rect">
            <a:avLst/>
          </a:prstGeom>
          <a:noFill/>
        </p:spPr>
        <p:txBody>
          <a:bodyPr wrap="none" rtlCol="0">
            <a:spAutoFit/>
          </a:bodyPr>
          <a:lstStyle/>
          <a:p>
            <a:r>
              <a:rPr lang="es-ES" sz="2000" dirty="0" smtClean="0"/>
              <a:t>… </a:t>
            </a:r>
            <a:r>
              <a:rPr lang="en-US" sz="2800" b="1" dirty="0" smtClean="0"/>
              <a:t>going back to </a:t>
            </a:r>
            <a:endParaRPr lang="en-US" sz="2000" dirty="0"/>
          </a:p>
        </p:txBody>
      </p:sp>
      <p:pic>
        <p:nvPicPr>
          <p:cNvPr id="2" name="Imagen 1"/>
          <p:cNvPicPr>
            <a:picLocks noChangeAspect="1"/>
          </p:cNvPicPr>
          <p:nvPr/>
        </p:nvPicPr>
        <p:blipFill>
          <a:blip r:embed="rId3"/>
          <a:stretch>
            <a:fillRect/>
          </a:stretch>
        </p:blipFill>
        <p:spPr>
          <a:xfrm>
            <a:off x="4788024" y="5085184"/>
            <a:ext cx="1368152" cy="730814"/>
          </a:xfrm>
          <a:prstGeom prst="rect">
            <a:avLst/>
          </a:prstGeom>
        </p:spPr>
      </p:pic>
    </p:spTree>
    <p:extLst>
      <p:ext uri="{BB962C8B-B14F-4D97-AF65-F5344CB8AC3E}">
        <p14:creationId xmlns:p14="http://schemas.microsoft.com/office/powerpoint/2010/main" val="3205829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sp>
        <p:nvSpPr>
          <p:cNvPr id="2" name="1 CuadroTexto"/>
          <p:cNvSpPr txBox="1"/>
          <p:nvPr/>
        </p:nvSpPr>
        <p:spPr>
          <a:xfrm>
            <a:off x="228601" y="1295400"/>
            <a:ext cx="8686800" cy="1384995"/>
          </a:xfrm>
          <a:prstGeom prst="rect">
            <a:avLst/>
          </a:prstGeom>
          <a:noFill/>
        </p:spPr>
        <p:txBody>
          <a:bodyPr wrap="square" rtlCol="0">
            <a:spAutoFit/>
          </a:bodyPr>
          <a:lstStyle/>
          <a:p>
            <a:r>
              <a:rPr lang="en-US" sz="2800" b="1" dirty="0" smtClean="0"/>
              <a:t>A </a:t>
            </a:r>
            <a:r>
              <a:rPr lang="en-US" sz="2800" b="1" dirty="0"/>
              <a:t>Unified </a:t>
            </a:r>
            <a:r>
              <a:rPr lang="en-US" sz="2800" b="1" dirty="0" smtClean="0"/>
              <a:t>Stack: multiple </a:t>
            </a:r>
            <a:r>
              <a:rPr lang="en-US" sz="2800" b="1" dirty="0"/>
              <a:t>closely-integrated components</a:t>
            </a:r>
          </a:p>
          <a:p>
            <a:endParaRPr lang="en-US" sz="2800" i="1" dirty="0" smtClean="0">
              <a:latin typeface="Arial" pitchFamily="34" charset="0"/>
              <a:cs typeface="Arial" pitchFamily="34" charset="0"/>
            </a:endParaRPr>
          </a:p>
        </p:txBody>
      </p:sp>
      <p:pic>
        <p:nvPicPr>
          <p:cNvPr id="1026" name="Picture 2" descr="http://www.iteblog.com/pic/The_Spark_St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76" y="2666540"/>
            <a:ext cx="6477000" cy="332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269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Apache </a:t>
            </a:r>
            <a:r>
              <a:rPr lang="en-GB" b="1" dirty="0"/>
              <a:t>Spark </a:t>
            </a:r>
            <a:r>
              <a:rPr lang="en-GB" b="1" dirty="0" smtClean="0"/>
              <a:t>Introduction</a:t>
            </a:r>
            <a:endParaRPr lang="en-US" b="1" dirty="0"/>
          </a:p>
        </p:txBody>
      </p:sp>
      <p:sp>
        <p:nvSpPr>
          <p:cNvPr id="2" name="1 CuadroTexto"/>
          <p:cNvSpPr txBox="1"/>
          <p:nvPr/>
        </p:nvSpPr>
        <p:spPr>
          <a:xfrm>
            <a:off x="533400" y="1905000"/>
            <a:ext cx="8153400" cy="4401205"/>
          </a:xfrm>
          <a:prstGeom prst="rect">
            <a:avLst/>
          </a:prstGeom>
          <a:noFill/>
        </p:spPr>
        <p:txBody>
          <a:bodyPr wrap="square" rtlCol="0">
            <a:spAutoFit/>
          </a:bodyPr>
          <a:lstStyle/>
          <a:p>
            <a:pPr marL="457200" indent="-457200">
              <a:buFont typeface="Wingdings" panose="05000000000000000000" pitchFamily="2" charset="2"/>
              <a:buChar char="q"/>
            </a:pPr>
            <a:r>
              <a:rPr lang="en-US" sz="2800" dirty="0" smtClean="0">
                <a:latin typeface="Arial" pitchFamily="34" charset="0"/>
                <a:cs typeface="Arial" pitchFamily="34" charset="0"/>
              </a:rPr>
              <a:t>Spark </a:t>
            </a:r>
            <a:r>
              <a:rPr lang="en-US" sz="2800" dirty="0">
                <a:latin typeface="Arial" pitchFamily="34" charset="0"/>
                <a:cs typeface="Arial" pitchFamily="34" charset="0"/>
              </a:rPr>
              <a:t>Core is also home to the API that defines Resilient Distributed Datasets (</a:t>
            </a:r>
            <a:r>
              <a:rPr lang="en-US" sz="2800" dirty="0" err="1">
                <a:latin typeface="Arial" pitchFamily="34" charset="0"/>
                <a:cs typeface="Arial" pitchFamily="34" charset="0"/>
              </a:rPr>
              <a:t>RDDs</a:t>
            </a:r>
            <a:r>
              <a:rPr lang="en-US" sz="2800" dirty="0">
                <a:latin typeface="Arial" pitchFamily="34" charset="0"/>
                <a:cs typeface="Arial" pitchFamily="34" charset="0"/>
              </a:rPr>
              <a:t>), which are Spark’s </a:t>
            </a:r>
            <a:r>
              <a:rPr lang="en-US" sz="2800" i="1" dirty="0">
                <a:solidFill>
                  <a:srgbClr val="00B050"/>
                </a:solidFill>
                <a:latin typeface="Arial" pitchFamily="34" charset="0"/>
                <a:cs typeface="Arial" pitchFamily="34" charset="0"/>
              </a:rPr>
              <a:t>main programming abstraction</a:t>
            </a:r>
            <a:r>
              <a:rPr lang="en-US" sz="2800" dirty="0">
                <a:latin typeface="Arial" pitchFamily="34" charset="0"/>
                <a:cs typeface="Arial" pitchFamily="34" charset="0"/>
              </a:rPr>
              <a:t>. </a:t>
            </a:r>
            <a:endParaRPr lang="en-US" sz="2800" dirty="0" smtClean="0">
              <a:latin typeface="Arial" pitchFamily="34" charset="0"/>
              <a:cs typeface="Arial" pitchFamily="34" charset="0"/>
            </a:endParaRPr>
          </a:p>
          <a:p>
            <a:endParaRPr lang="en-US" sz="2800" dirty="0">
              <a:latin typeface="Arial" pitchFamily="34" charset="0"/>
              <a:cs typeface="Arial" pitchFamily="34" charset="0"/>
            </a:endParaRPr>
          </a:p>
          <a:p>
            <a:pPr marL="457200" indent="-457200">
              <a:buFont typeface="Wingdings" panose="05000000000000000000" pitchFamily="2" charset="2"/>
              <a:buChar char="q"/>
            </a:pPr>
            <a:r>
              <a:rPr lang="en-US" sz="2800" dirty="0" err="1" smtClean="0">
                <a:latin typeface="Arial" pitchFamily="34" charset="0"/>
                <a:cs typeface="Arial" pitchFamily="34" charset="0"/>
              </a:rPr>
              <a:t>RDDs</a:t>
            </a:r>
            <a:r>
              <a:rPr lang="en-US" sz="2800" dirty="0" smtClean="0">
                <a:latin typeface="Arial" pitchFamily="34" charset="0"/>
                <a:cs typeface="Arial" pitchFamily="34" charset="0"/>
              </a:rPr>
              <a:t> </a:t>
            </a:r>
            <a:r>
              <a:rPr lang="en-US" sz="2800" dirty="0">
                <a:latin typeface="Arial" pitchFamily="34" charset="0"/>
                <a:cs typeface="Arial" pitchFamily="34" charset="0"/>
              </a:rPr>
              <a:t>represent a collection of items distributed across many compute nodes that can be manipulated in </a:t>
            </a:r>
            <a:r>
              <a:rPr lang="en-US" sz="2800" dirty="0" smtClean="0">
                <a:latin typeface="Arial" pitchFamily="34" charset="0"/>
                <a:cs typeface="Arial" pitchFamily="34" charset="0"/>
              </a:rPr>
              <a:t>parallel.</a:t>
            </a:r>
          </a:p>
          <a:p>
            <a:endParaRPr lang="en-US" sz="2800" dirty="0">
              <a:latin typeface="Arial" pitchFamily="34" charset="0"/>
              <a:cs typeface="Arial" pitchFamily="34" charset="0"/>
            </a:endParaRPr>
          </a:p>
          <a:p>
            <a:pPr marL="457200" indent="-457200">
              <a:buFont typeface="Wingdings" panose="05000000000000000000" pitchFamily="2" charset="2"/>
              <a:buChar char="q"/>
            </a:pPr>
            <a:r>
              <a:rPr lang="en-US" sz="2800" dirty="0" smtClean="0">
                <a:latin typeface="Arial" pitchFamily="34" charset="0"/>
                <a:cs typeface="Arial" pitchFamily="34" charset="0"/>
              </a:rPr>
              <a:t>Spark </a:t>
            </a:r>
            <a:r>
              <a:rPr lang="en-US" sz="2800" dirty="0">
                <a:latin typeface="Arial" pitchFamily="34" charset="0"/>
                <a:cs typeface="Arial" pitchFamily="34" charset="0"/>
              </a:rPr>
              <a:t>Core provides many APIs for building and manipulating these collections.</a:t>
            </a:r>
            <a:endParaRPr lang="en-US" sz="2800" i="1" dirty="0" smtClean="0">
              <a:latin typeface="Arial" pitchFamily="34" charset="0"/>
              <a:cs typeface="Arial" pitchFamily="34" charset="0"/>
            </a:endParaRPr>
          </a:p>
        </p:txBody>
      </p:sp>
      <p:sp>
        <p:nvSpPr>
          <p:cNvPr id="3" name="2 Rectángulo"/>
          <p:cNvSpPr/>
          <p:nvPr/>
        </p:nvSpPr>
        <p:spPr>
          <a:xfrm>
            <a:off x="533400" y="1295400"/>
            <a:ext cx="7391400" cy="523220"/>
          </a:xfrm>
          <a:prstGeom prst="rect">
            <a:avLst/>
          </a:prstGeom>
        </p:spPr>
        <p:txBody>
          <a:bodyPr wrap="square">
            <a:spAutoFit/>
          </a:bodyPr>
          <a:lstStyle/>
          <a:p>
            <a:r>
              <a:rPr lang="en-US" sz="2800" b="1" dirty="0">
                <a:solidFill>
                  <a:prstClr val="black"/>
                </a:solidFill>
                <a:latin typeface="Arial" pitchFamily="34" charset="0"/>
                <a:cs typeface="Arial" pitchFamily="34" charset="0"/>
              </a:rPr>
              <a:t>Resilient Distributed Datasets (</a:t>
            </a:r>
            <a:r>
              <a:rPr lang="en-US" sz="2800" b="1" dirty="0" err="1">
                <a:solidFill>
                  <a:prstClr val="black"/>
                </a:solidFill>
                <a:latin typeface="Arial" pitchFamily="34" charset="0"/>
                <a:cs typeface="Arial" pitchFamily="34" charset="0"/>
              </a:rPr>
              <a:t>RDDs</a:t>
            </a:r>
            <a:r>
              <a:rPr lang="en-US" sz="2800" b="1" dirty="0" smtClean="0">
                <a:solidFill>
                  <a:prstClr val="black"/>
                </a:solidFill>
                <a:latin typeface="Arial" pitchFamily="34" charset="0"/>
                <a:cs typeface="Arial" pitchFamily="34" charset="0"/>
              </a:rPr>
              <a:t>) </a:t>
            </a:r>
            <a:endParaRPr lang="en-US" b="1" dirty="0"/>
          </a:p>
        </p:txBody>
      </p:sp>
    </p:spTree>
    <p:extLst>
      <p:ext uri="{BB962C8B-B14F-4D97-AF65-F5344CB8AC3E}">
        <p14:creationId xmlns:p14="http://schemas.microsoft.com/office/powerpoint/2010/main" val="4022611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3" name="Marcador de contenido 2"/>
          <p:cNvSpPr>
            <a:spLocks noGrp="1"/>
          </p:cNvSpPr>
          <p:nvPr>
            <p:ph idx="1"/>
          </p:nvPr>
        </p:nvSpPr>
        <p:spPr>
          <a:xfrm>
            <a:off x="611560" y="1408525"/>
            <a:ext cx="8229600" cy="1012363"/>
          </a:xfrm>
        </p:spPr>
        <p:txBody>
          <a:bodyPr>
            <a:normAutofit/>
          </a:bodyPr>
          <a:lstStyle/>
          <a:p>
            <a:pPr marL="0" indent="0">
              <a:buNone/>
            </a:pPr>
            <a:r>
              <a:rPr lang="en-US" b="1" dirty="0"/>
              <a:t>A Tale of Three Apache Spark APIs: </a:t>
            </a:r>
            <a:r>
              <a:rPr lang="en-US" b="1" dirty="0">
                <a:solidFill>
                  <a:srgbClr val="C00000"/>
                </a:solidFill>
              </a:rPr>
              <a:t>RDDs</a:t>
            </a:r>
            <a:r>
              <a:rPr lang="en-US" b="1" dirty="0"/>
              <a:t>, </a:t>
            </a:r>
            <a:r>
              <a:rPr lang="en-US" b="1" dirty="0" err="1">
                <a:solidFill>
                  <a:srgbClr val="C00000"/>
                </a:solidFill>
              </a:rPr>
              <a:t>DataFrames</a:t>
            </a:r>
            <a:r>
              <a:rPr lang="en-US" b="1" dirty="0"/>
              <a:t>, and </a:t>
            </a:r>
            <a:r>
              <a:rPr lang="en-US" b="1" dirty="0" smtClean="0">
                <a:solidFill>
                  <a:srgbClr val="C00000"/>
                </a:solidFill>
              </a:rPr>
              <a:t>Datasets</a:t>
            </a:r>
            <a:r>
              <a:rPr lang="en-US" b="1" dirty="0" smtClean="0"/>
              <a:t> :</a:t>
            </a:r>
            <a:r>
              <a:rPr lang="en-US" dirty="0" smtClean="0"/>
              <a:t> </a:t>
            </a:r>
            <a:r>
              <a:rPr lang="en-US" i="1" dirty="0" smtClean="0"/>
              <a:t>When </a:t>
            </a:r>
            <a:r>
              <a:rPr lang="en-US" i="1" dirty="0"/>
              <a:t>to use them and </a:t>
            </a:r>
            <a:r>
              <a:rPr lang="en-US" i="1" dirty="0" smtClean="0"/>
              <a:t>why</a:t>
            </a:r>
          </a:p>
        </p:txBody>
      </p:sp>
      <p:pic>
        <p:nvPicPr>
          <p:cNvPr id="4" name="Imagen 3"/>
          <p:cNvPicPr>
            <a:picLocks noChangeAspect="1"/>
          </p:cNvPicPr>
          <p:nvPr/>
        </p:nvPicPr>
        <p:blipFill>
          <a:blip r:embed="rId2"/>
          <a:stretch>
            <a:fillRect/>
          </a:stretch>
        </p:blipFill>
        <p:spPr>
          <a:xfrm>
            <a:off x="179512" y="1008475"/>
            <a:ext cx="1581150" cy="400050"/>
          </a:xfrm>
          <a:prstGeom prst="rect">
            <a:avLst/>
          </a:prstGeom>
        </p:spPr>
      </p:pic>
      <p:sp>
        <p:nvSpPr>
          <p:cNvPr id="5" name="Rectángulo 4"/>
          <p:cNvSpPr/>
          <p:nvPr/>
        </p:nvSpPr>
        <p:spPr>
          <a:xfrm>
            <a:off x="529208" y="2597527"/>
            <a:ext cx="8085584" cy="646331"/>
          </a:xfrm>
          <a:prstGeom prst="rect">
            <a:avLst/>
          </a:prstGeom>
        </p:spPr>
        <p:txBody>
          <a:bodyPr wrap="square">
            <a:spAutoFit/>
          </a:bodyPr>
          <a:lstStyle/>
          <a:p>
            <a:r>
              <a:rPr lang="es-ES" i="1" dirty="0">
                <a:hlinkClick r:id="rId3"/>
              </a:rPr>
              <a:t>https://</a:t>
            </a:r>
            <a:r>
              <a:rPr lang="es-ES" i="1" dirty="0" smtClean="0">
                <a:hlinkClick r:id="rId3"/>
              </a:rPr>
              <a:t>databricks.com/blog/2016/07/14/a-tale-of-three-apache-spark-apis-rdds-dataframes-and-datasets.html</a:t>
            </a:r>
            <a:r>
              <a:rPr lang="es-ES" i="1" dirty="0" smtClean="0"/>
              <a:t> </a:t>
            </a:r>
            <a:endParaRPr lang="es-ES" i="1" dirty="0"/>
          </a:p>
        </p:txBody>
      </p:sp>
      <p:pic>
        <p:nvPicPr>
          <p:cNvPr id="8" name="Imagen 7"/>
          <p:cNvPicPr>
            <a:picLocks noChangeAspect="1"/>
          </p:cNvPicPr>
          <p:nvPr/>
        </p:nvPicPr>
        <p:blipFill>
          <a:blip r:embed="rId4"/>
          <a:stretch>
            <a:fillRect/>
          </a:stretch>
        </p:blipFill>
        <p:spPr>
          <a:xfrm>
            <a:off x="251520" y="3501008"/>
            <a:ext cx="8357154" cy="2834165"/>
          </a:xfrm>
          <a:prstGeom prst="rect">
            <a:avLst/>
          </a:prstGeom>
        </p:spPr>
      </p:pic>
    </p:spTree>
    <p:extLst>
      <p:ext uri="{BB962C8B-B14F-4D97-AF65-F5344CB8AC3E}">
        <p14:creationId xmlns:p14="http://schemas.microsoft.com/office/powerpoint/2010/main" val="2498398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sp>
        <p:nvSpPr>
          <p:cNvPr id="3" name="Rectángulo 2"/>
          <p:cNvSpPr/>
          <p:nvPr/>
        </p:nvSpPr>
        <p:spPr>
          <a:xfrm>
            <a:off x="395536" y="1124744"/>
            <a:ext cx="7992888" cy="4616648"/>
          </a:xfrm>
          <a:prstGeom prst="rect">
            <a:avLst/>
          </a:prstGeom>
        </p:spPr>
        <p:txBody>
          <a:bodyPr wrap="square">
            <a:spAutoFit/>
          </a:bodyPr>
          <a:lstStyle/>
          <a:p>
            <a:r>
              <a:rPr lang="en-US" sz="2400" b="1" dirty="0" smtClean="0"/>
              <a:t>Summary:</a:t>
            </a:r>
          </a:p>
          <a:p>
            <a:endParaRPr lang="en-US" dirty="0"/>
          </a:p>
          <a:p>
            <a:pPr marL="285750" indent="-285750">
              <a:buFont typeface="Courier New" panose="02070309020205020404" pitchFamily="49" charset="0"/>
              <a:buChar char="o"/>
            </a:pPr>
            <a:r>
              <a:rPr lang="en-US" dirty="0" smtClean="0"/>
              <a:t>RDD </a:t>
            </a:r>
            <a:r>
              <a:rPr lang="en-US" dirty="0"/>
              <a:t>offers </a:t>
            </a:r>
            <a:r>
              <a:rPr lang="en-US" dirty="0" smtClean="0"/>
              <a:t>low-level </a:t>
            </a:r>
            <a:r>
              <a:rPr lang="en-US" dirty="0"/>
              <a:t>functionality and </a:t>
            </a:r>
            <a:r>
              <a:rPr lang="en-US" dirty="0" smtClean="0"/>
              <a:t>control:</a:t>
            </a:r>
          </a:p>
          <a:p>
            <a:pPr marL="742950" lvl="1" indent="-285750">
              <a:buFont typeface="Arial" panose="020B0604020202020204" pitchFamily="34" charset="0"/>
              <a:buChar char="•"/>
            </a:pPr>
            <a:r>
              <a:rPr lang="en-US" dirty="0" smtClean="0"/>
              <a:t>unstructured data, </a:t>
            </a:r>
            <a:r>
              <a:rPr lang="en-US" dirty="0"/>
              <a:t>such as media streams or streams of </a:t>
            </a:r>
            <a:r>
              <a:rPr lang="en-US" dirty="0" smtClean="0"/>
              <a:t>text;</a:t>
            </a:r>
          </a:p>
          <a:p>
            <a:pPr marL="742950" lvl="1" indent="-285750">
              <a:buFont typeface="Arial" panose="020B0604020202020204" pitchFamily="34" charset="0"/>
              <a:buChar char="•"/>
            </a:pPr>
            <a:r>
              <a:rPr lang="en-US" dirty="0" smtClean="0"/>
              <a:t>to </a:t>
            </a:r>
            <a:r>
              <a:rPr lang="en-US" dirty="0"/>
              <a:t>manipulate </a:t>
            </a:r>
            <a:r>
              <a:rPr lang="en-US" dirty="0" smtClean="0"/>
              <a:t>data </a:t>
            </a:r>
            <a:r>
              <a:rPr lang="en-US" dirty="0"/>
              <a:t>with functional programming constructs than domain specific </a:t>
            </a:r>
            <a:r>
              <a:rPr lang="en-US" dirty="0" smtClean="0"/>
              <a:t>expressions;</a:t>
            </a:r>
          </a:p>
          <a:p>
            <a:pPr marL="742950" lvl="1" indent="-285750">
              <a:buFont typeface="Arial" panose="020B0604020202020204" pitchFamily="34" charset="0"/>
              <a:buChar char="•"/>
            </a:pPr>
            <a:r>
              <a:rPr lang="en-US" dirty="0" smtClean="0"/>
              <a:t>you </a:t>
            </a:r>
            <a:r>
              <a:rPr lang="en-US" dirty="0"/>
              <a:t>don’t care about imposing a schema, such as columnar format, while processing or accessing data attributes by name or </a:t>
            </a:r>
            <a:r>
              <a:rPr lang="en-US" dirty="0" smtClean="0"/>
              <a:t>column</a:t>
            </a:r>
            <a:endParaRPr lang="en-US" dirty="0"/>
          </a:p>
          <a:p>
            <a:endParaRPr lang="en-US" dirty="0" smtClean="0"/>
          </a:p>
          <a:p>
            <a:endParaRPr lang="en-US" dirty="0"/>
          </a:p>
          <a:p>
            <a:pPr marL="285750" indent="-285750">
              <a:buFont typeface="Courier New" panose="02070309020205020404" pitchFamily="49" charset="0"/>
              <a:buChar char="o"/>
            </a:pPr>
            <a:r>
              <a:rPr lang="en-US" dirty="0" err="1"/>
              <a:t>DataFrame</a:t>
            </a:r>
            <a:r>
              <a:rPr lang="en-US" dirty="0"/>
              <a:t> and/or Dataset </a:t>
            </a:r>
            <a:r>
              <a:rPr lang="en-US" dirty="0" smtClean="0"/>
              <a:t>: </a:t>
            </a:r>
            <a:r>
              <a:rPr lang="en-US" i="1" dirty="0"/>
              <a:t>to simplify Spark for developers, how to optimize and make it performant—we decided to elevate the low-level RDD APIs to a high-level abstraction </a:t>
            </a:r>
            <a:endParaRPr lang="en-US" dirty="0"/>
          </a:p>
          <a:p>
            <a:pPr marL="742950" lvl="1" indent="-285750">
              <a:buFont typeface="Arial" panose="020B0604020202020204" pitchFamily="34" charset="0"/>
              <a:buChar char="•"/>
            </a:pPr>
            <a:r>
              <a:rPr lang="en-US" dirty="0" smtClean="0"/>
              <a:t>allow </a:t>
            </a:r>
            <a:r>
              <a:rPr lang="en-US" dirty="0"/>
              <a:t>custom view and structure, offers high-level and domain specific operations, saves space, and executes at superior speeds.</a:t>
            </a:r>
          </a:p>
          <a:p>
            <a:endParaRPr lang="en-US" dirty="0"/>
          </a:p>
        </p:txBody>
      </p:sp>
    </p:spTree>
    <p:extLst>
      <p:ext uri="{BB962C8B-B14F-4D97-AF65-F5344CB8AC3E}">
        <p14:creationId xmlns:p14="http://schemas.microsoft.com/office/powerpoint/2010/main" val="2484185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pic>
        <p:nvPicPr>
          <p:cNvPr id="4" name="Imagen 3"/>
          <p:cNvPicPr>
            <a:picLocks noChangeAspect="1"/>
          </p:cNvPicPr>
          <p:nvPr/>
        </p:nvPicPr>
        <p:blipFill>
          <a:blip r:embed="rId2"/>
          <a:stretch>
            <a:fillRect/>
          </a:stretch>
        </p:blipFill>
        <p:spPr>
          <a:xfrm>
            <a:off x="179512" y="1008475"/>
            <a:ext cx="1581150" cy="400050"/>
          </a:xfrm>
          <a:prstGeom prst="rect">
            <a:avLst/>
          </a:prstGeom>
        </p:spPr>
      </p:pic>
      <p:sp>
        <p:nvSpPr>
          <p:cNvPr id="5" name="Rectángulo 4"/>
          <p:cNvSpPr/>
          <p:nvPr/>
        </p:nvSpPr>
        <p:spPr>
          <a:xfrm>
            <a:off x="997776" y="6183498"/>
            <a:ext cx="8085584" cy="646331"/>
          </a:xfrm>
          <a:prstGeom prst="rect">
            <a:avLst/>
          </a:prstGeom>
        </p:spPr>
        <p:txBody>
          <a:bodyPr wrap="square">
            <a:spAutoFit/>
          </a:bodyPr>
          <a:lstStyle/>
          <a:p>
            <a:r>
              <a:rPr lang="es-ES" i="1" dirty="0">
                <a:hlinkClick r:id="rId3"/>
              </a:rPr>
              <a:t>https://</a:t>
            </a:r>
            <a:r>
              <a:rPr lang="es-ES" i="1" dirty="0" smtClean="0">
                <a:hlinkClick r:id="rId3"/>
              </a:rPr>
              <a:t>databricks.com/blog/2016/07/14/a-tale-of-three-apache-spark-apis-rdds-dataframes-and-datasets.html</a:t>
            </a:r>
            <a:r>
              <a:rPr lang="es-ES" i="1" dirty="0" smtClean="0"/>
              <a:t> </a:t>
            </a:r>
            <a:endParaRPr lang="es-ES" i="1" dirty="0"/>
          </a:p>
        </p:txBody>
      </p:sp>
      <p:sp>
        <p:nvSpPr>
          <p:cNvPr id="7" name="Rectángulo 6"/>
          <p:cNvSpPr/>
          <p:nvPr/>
        </p:nvSpPr>
        <p:spPr>
          <a:xfrm>
            <a:off x="683568" y="3645024"/>
            <a:ext cx="8053600" cy="1077218"/>
          </a:xfrm>
          <a:prstGeom prst="rect">
            <a:avLst/>
          </a:prstGeom>
          <a:ln>
            <a:solidFill>
              <a:schemeClr val="accent1"/>
            </a:solidFill>
            <a:prstDash val="sysDash"/>
          </a:ln>
        </p:spPr>
        <p:txBody>
          <a:bodyPr wrap="square">
            <a:spAutoFit/>
          </a:bodyPr>
          <a:lstStyle/>
          <a:p>
            <a:pPr marL="285750" indent="-285750">
              <a:spcAft>
                <a:spcPts val="1200"/>
              </a:spcAft>
              <a:buFont typeface="Arial" panose="020B0604020202020204" pitchFamily="34" charset="0"/>
              <a:buChar char="•"/>
            </a:pPr>
            <a:r>
              <a:rPr lang="en-US" dirty="0"/>
              <a:t>If you are a R user, use </a:t>
            </a:r>
            <a:r>
              <a:rPr lang="en-US" dirty="0" err="1"/>
              <a:t>DataFrames</a:t>
            </a:r>
            <a:r>
              <a:rPr lang="en-US" dirty="0"/>
              <a:t>.</a:t>
            </a:r>
          </a:p>
          <a:p>
            <a:pPr marL="285750" indent="-285750">
              <a:spcAft>
                <a:spcPts val="1200"/>
              </a:spcAft>
              <a:buFont typeface="Arial" panose="020B0604020202020204" pitchFamily="34" charset="0"/>
              <a:buChar char="•"/>
            </a:pPr>
            <a:r>
              <a:rPr lang="en-US" dirty="0"/>
              <a:t>If you are a Python user, use </a:t>
            </a:r>
            <a:r>
              <a:rPr lang="en-US" dirty="0" err="1"/>
              <a:t>DataFrames</a:t>
            </a:r>
            <a:r>
              <a:rPr lang="en-US" dirty="0"/>
              <a:t> and resort back to RDDs if you need more control.</a:t>
            </a:r>
            <a:endParaRPr lang="es-ES" dirty="0"/>
          </a:p>
        </p:txBody>
      </p:sp>
      <p:sp>
        <p:nvSpPr>
          <p:cNvPr id="9" name="Rectángulo 8"/>
          <p:cNvSpPr/>
          <p:nvPr/>
        </p:nvSpPr>
        <p:spPr>
          <a:xfrm>
            <a:off x="611560" y="1908610"/>
            <a:ext cx="8125608" cy="646331"/>
          </a:xfrm>
          <a:prstGeom prst="rect">
            <a:avLst/>
          </a:prstGeom>
          <a:ln>
            <a:solidFill>
              <a:schemeClr val="accent1"/>
            </a:solidFill>
            <a:prstDash val="sysDash"/>
          </a:ln>
        </p:spPr>
        <p:txBody>
          <a:bodyPr wrap="square">
            <a:spAutoFit/>
          </a:bodyPr>
          <a:lstStyle/>
          <a:p>
            <a:r>
              <a:rPr lang="en-US" dirty="0"/>
              <a:t>Y</a:t>
            </a:r>
            <a:r>
              <a:rPr lang="en-US" dirty="0" smtClean="0"/>
              <a:t>ou </a:t>
            </a:r>
            <a:r>
              <a:rPr lang="en-US" dirty="0"/>
              <a:t>can always seamlessly interoperate or convert from </a:t>
            </a:r>
            <a:r>
              <a:rPr lang="en-US" dirty="0" err="1"/>
              <a:t>DataFrame</a:t>
            </a:r>
            <a:r>
              <a:rPr lang="en-US" dirty="0"/>
              <a:t> and/or Dataset to an RDD, by simple method call .</a:t>
            </a:r>
            <a:r>
              <a:rPr lang="en-US" dirty="0" err="1"/>
              <a:t>rdd</a:t>
            </a:r>
            <a:r>
              <a:rPr lang="en-US" dirty="0" smtClean="0"/>
              <a:t>.</a:t>
            </a:r>
            <a:endParaRPr lang="es-ES" dirty="0"/>
          </a:p>
        </p:txBody>
      </p:sp>
    </p:spTree>
    <p:extLst>
      <p:ext uri="{BB962C8B-B14F-4D97-AF65-F5344CB8AC3E}">
        <p14:creationId xmlns:p14="http://schemas.microsoft.com/office/powerpoint/2010/main" val="2993523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7544" y="188640"/>
            <a:ext cx="8229600" cy="5760640"/>
          </a:xfrm>
        </p:spPr>
        <p:txBody>
          <a:bodyPr>
            <a:normAutofit/>
          </a:bodyPr>
          <a:lstStyle/>
          <a:p>
            <a:pPr marL="0" indent="0" algn="ctr">
              <a:buNone/>
            </a:pPr>
            <a:r>
              <a:rPr lang="en-US" b="1" dirty="0"/>
              <a:t>Spark was originally written by </a:t>
            </a:r>
            <a:r>
              <a:rPr lang="en-US" b="1" dirty="0" smtClean="0"/>
              <a:t>researchers </a:t>
            </a:r>
            <a:r>
              <a:rPr lang="en-US" b="1" dirty="0"/>
              <a:t>at UC Berkeley. The Spark project started in 2009, was open sourced in 2010, and in 2013 its code was donated to Apache, becoming Apache Spark</a:t>
            </a:r>
            <a:r>
              <a:rPr lang="en-US" b="1" dirty="0" smtClean="0"/>
              <a:t>.</a:t>
            </a:r>
          </a:p>
          <a:p>
            <a:pPr marL="0" indent="0" algn="ctr">
              <a:buNone/>
            </a:pPr>
            <a:endParaRPr lang="en-US" b="1" dirty="0" smtClean="0"/>
          </a:p>
          <a:p>
            <a:r>
              <a:rPr lang="en-US" dirty="0" smtClean="0"/>
              <a:t>Apache </a:t>
            </a:r>
            <a:r>
              <a:rPr lang="en-US" dirty="0"/>
              <a:t>Spark is a sophisticated distributed computation framework for executing code in parallel across many different machines. </a:t>
            </a:r>
            <a:endParaRPr lang="en-US" dirty="0" smtClean="0"/>
          </a:p>
          <a:p>
            <a:endParaRPr lang="en-US" dirty="0"/>
          </a:p>
          <a:p>
            <a:r>
              <a:rPr lang="en-US" dirty="0" smtClean="0"/>
              <a:t>While </a:t>
            </a:r>
            <a:r>
              <a:rPr lang="en-US" dirty="0"/>
              <a:t>the abstractions and interfaces are simple, managing clusters of computers and ensuring production-level stability is not</a:t>
            </a:r>
          </a:p>
        </p:txBody>
      </p:sp>
      <p:pic>
        <p:nvPicPr>
          <p:cNvPr id="4" name="Imagen 3"/>
          <p:cNvPicPr>
            <a:picLocks noChangeAspect="1"/>
          </p:cNvPicPr>
          <p:nvPr/>
        </p:nvPicPr>
        <p:blipFill>
          <a:blip r:embed="rId2"/>
          <a:stretch>
            <a:fillRect/>
          </a:stretch>
        </p:blipFill>
        <p:spPr>
          <a:xfrm>
            <a:off x="6084168" y="5517232"/>
            <a:ext cx="2016224" cy="1008112"/>
          </a:xfrm>
          <a:prstGeom prst="rect">
            <a:avLst/>
          </a:prstGeom>
        </p:spPr>
      </p:pic>
    </p:spTree>
    <p:extLst>
      <p:ext uri="{BB962C8B-B14F-4D97-AF65-F5344CB8AC3E}">
        <p14:creationId xmlns:p14="http://schemas.microsoft.com/office/powerpoint/2010/main" val="951242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68760"/>
            <a:ext cx="7833505" cy="4680520"/>
          </a:xfrm>
          <a:prstGeom prst="rect">
            <a:avLst/>
          </a:prstGeom>
        </p:spPr>
      </p:pic>
    </p:spTree>
    <p:extLst>
      <p:ext uri="{BB962C8B-B14F-4D97-AF65-F5344CB8AC3E}">
        <p14:creationId xmlns:p14="http://schemas.microsoft.com/office/powerpoint/2010/main" val="37107389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pic>
        <p:nvPicPr>
          <p:cNvPr id="3" name="Imagen 2"/>
          <p:cNvPicPr>
            <a:picLocks noChangeAspect="1"/>
          </p:cNvPicPr>
          <p:nvPr/>
        </p:nvPicPr>
        <p:blipFill>
          <a:blip r:embed="rId3"/>
          <a:stretch>
            <a:fillRect/>
          </a:stretch>
        </p:blipFill>
        <p:spPr>
          <a:xfrm>
            <a:off x="146259" y="1556792"/>
            <a:ext cx="8851482" cy="3709380"/>
          </a:xfrm>
          <a:prstGeom prst="rect">
            <a:avLst/>
          </a:prstGeom>
        </p:spPr>
      </p:pic>
    </p:spTree>
    <p:extLst>
      <p:ext uri="{BB962C8B-B14F-4D97-AF65-F5344CB8AC3E}">
        <p14:creationId xmlns:p14="http://schemas.microsoft.com/office/powerpoint/2010/main" val="1375548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b="1" dirty="0" err="1"/>
              <a:t>RDDs</a:t>
            </a:r>
            <a:r>
              <a:rPr lang="es-ES" sz="3200" b="1" dirty="0"/>
              <a:t>, </a:t>
            </a:r>
            <a:r>
              <a:rPr lang="es-ES" sz="3200" b="1" dirty="0" err="1"/>
              <a:t>DataFrames</a:t>
            </a:r>
            <a:r>
              <a:rPr lang="es-ES" sz="3200" b="1" dirty="0"/>
              <a:t>, and </a:t>
            </a:r>
            <a:r>
              <a:rPr lang="es-ES" sz="3200" b="1" dirty="0" err="1" smtClean="0"/>
              <a:t>Datasets</a:t>
            </a:r>
            <a:endParaRPr lang="es-ES" sz="3200" b="1" dirty="0"/>
          </a:p>
        </p:txBody>
      </p:sp>
      <p:sp>
        <p:nvSpPr>
          <p:cNvPr id="5" name="Rectángulo 4"/>
          <p:cNvSpPr/>
          <p:nvPr/>
        </p:nvSpPr>
        <p:spPr>
          <a:xfrm>
            <a:off x="997776" y="6183498"/>
            <a:ext cx="8085584" cy="646331"/>
          </a:xfrm>
          <a:prstGeom prst="rect">
            <a:avLst/>
          </a:prstGeom>
        </p:spPr>
        <p:txBody>
          <a:bodyPr wrap="square">
            <a:spAutoFit/>
          </a:bodyPr>
          <a:lstStyle/>
          <a:p>
            <a:r>
              <a:rPr lang="es-ES" i="1" dirty="0">
                <a:hlinkClick r:id="rId2"/>
              </a:rPr>
              <a:t>https://</a:t>
            </a:r>
            <a:r>
              <a:rPr lang="es-ES" i="1" dirty="0" smtClean="0">
                <a:hlinkClick r:id="rId2"/>
              </a:rPr>
              <a:t>databricks.com/blog/2016/07/14/a-tale-of-three-apache-spark-apis-rdds-dataframes-and-datasets.html</a:t>
            </a:r>
            <a:r>
              <a:rPr lang="es-ES" i="1" dirty="0" smtClean="0"/>
              <a:t> </a:t>
            </a:r>
            <a:endParaRPr lang="es-ES" i="1" dirty="0"/>
          </a:p>
        </p:txBody>
      </p:sp>
      <p:pic>
        <p:nvPicPr>
          <p:cNvPr id="3" name="Imagen 2"/>
          <p:cNvPicPr>
            <a:picLocks noChangeAspect="1"/>
          </p:cNvPicPr>
          <p:nvPr/>
        </p:nvPicPr>
        <p:blipFill>
          <a:blip r:embed="rId3"/>
          <a:stretch>
            <a:fillRect/>
          </a:stretch>
        </p:blipFill>
        <p:spPr>
          <a:xfrm>
            <a:off x="683568" y="1231143"/>
            <a:ext cx="8090740" cy="4649366"/>
          </a:xfrm>
          <a:prstGeom prst="rect">
            <a:avLst/>
          </a:prstGeom>
        </p:spPr>
      </p:pic>
    </p:spTree>
    <p:extLst>
      <p:ext uri="{BB962C8B-B14F-4D97-AF65-F5344CB8AC3E}">
        <p14:creationId xmlns:p14="http://schemas.microsoft.com/office/powerpoint/2010/main" val="2480880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5536" y="1124744"/>
            <a:ext cx="8229600" cy="5328592"/>
          </a:xfrm>
        </p:spPr>
        <p:txBody>
          <a:bodyPr>
            <a:normAutofit fontScale="62500" lnSpcReduction="20000"/>
          </a:bodyPr>
          <a:lstStyle/>
          <a:p>
            <a:pPr marL="0" indent="0">
              <a:buNone/>
            </a:pPr>
            <a:r>
              <a:rPr lang="en-US" sz="6400" b="1" dirty="0"/>
              <a:t>Spark interfaces</a:t>
            </a:r>
          </a:p>
          <a:p>
            <a:pPr marL="0" indent="0">
              <a:buNone/>
            </a:pPr>
            <a:r>
              <a:rPr lang="en-US" sz="3800" dirty="0" smtClean="0"/>
              <a:t>There </a:t>
            </a:r>
            <a:r>
              <a:rPr lang="en-US" sz="3800" dirty="0"/>
              <a:t>are three key Spark interfaces that you should know about.</a:t>
            </a:r>
          </a:p>
          <a:p>
            <a:endParaRPr lang="en-US" dirty="0"/>
          </a:p>
          <a:p>
            <a:r>
              <a:rPr lang="en-US" sz="3800" b="1" dirty="0">
                <a:solidFill>
                  <a:srgbClr val="00B0F0"/>
                </a:solidFill>
              </a:rPr>
              <a:t>Resilient Distributed Dataset (RDD) </a:t>
            </a:r>
            <a:r>
              <a:rPr lang="en-US" sz="3400" b="1" dirty="0" smtClean="0"/>
              <a:t>…..</a:t>
            </a:r>
            <a:r>
              <a:rPr lang="en-US" sz="3400" dirty="0" smtClean="0"/>
              <a:t> </a:t>
            </a:r>
            <a:r>
              <a:rPr lang="en-US" sz="3200" dirty="0"/>
              <a:t>While this is the original data structure for Apache Spark, you should focus on the </a:t>
            </a:r>
            <a:r>
              <a:rPr lang="en-US" sz="3200" dirty="0" err="1"/>
              <a:t>DataFrame</a:t>
            </a:r>
            <a:r>
              <a:rPr lang="en-US" sz="3200" dirty="0"/>
              <a:t> API, which is a superset of the RDD functionality. The RDD API is available in the Java, Python, and Scala languages</a:t>
            </a:r>
            <a:r>
              <a:rPr lang="en-US" sz="3200" dirty="0" smtClean="0"/>
              <a:t>.</a:t>
            </a:r>
            <a:endParaRPr lang="en-US" sz="3800" dirty="0" smtClean="0"/>
          </a:p>
          <a:p>
            <a:pPr marL="0" indent="0">
              <a:buNone/>
            </a:pPr>
            <a:endParaRPr lang="en-US" sz="3400" dirty="0"/>
          </a:p>
          <a:p>
            <a:r>
              <a:rPr lang="en-US" sz="3800" b="1" dirty="0" err="1">
                <a:solidFill>
                  <a:srgbClr val="00B0F0"/>
                </a:solidFill>
              </a:rPr>
              <a:t>DataFrame</a:t>
            </a:r>
            <a:r>
              <a:rPr lang="en-US" sz="3400" b="1" dirty="0" smtClean="0"/>
              <a:t>: </a:t>
            </a:r>
            <a:r>
              <a:rPr lang="en-US" sz="3200" dirty="0" smtClean="0"/>
              <a:t>These </a:t>
            </a:r>
            <a:r>
              <a:rPr lang="en-US" sz="3200" dirty="0"/>
              <a:t>are similar in concept to the </a:t>
            </a:r>
            <a:r>
              <a:rPr lang="en-US" sz="3200" dirty="0" err="1"/>
              <a:t>DataFrame</a:t>
            </a:r>
            <a:r>
              <a:rPr lang="en-US" sz="3200" dirty="0"/>
              <a:t> you may be familiar with in the pandas Python library and the R language. The </a:t>
            </a:r>
            <a:r>
              <a:rPr lang="en-US" sz="3200" dirty="0" err="1"/>
              <a:t>DataFrame</a:t>
            </a:r>
            <a:r>
              <a:rPr lang="en-US" sz="3200" dirty="0"/>
              <a:t> API is available in the Java, Python, R, and Scala languages</a:t>
            </a:r>
            <a:r>
              <a:rPr lang="en-US" sz="3200" dirty="0" smtClean="0"/>
              <a:t>.</a:t>
            </a:r>
          </a:p>
          <a:p>
            <a:pPr marL="0" indent="0">
              <a:buNone/>
            </a:pPr>
            <a:endParaRPr lang="en-US" sz="3400" dirty="0"/>
          </a:p>
          <a:p>
            <a:r>
              <a:rPr lang="en-US" sz="3800" b="1" dirty="0">
                <a:solidFill>
                  <a:srgbClr val="00B0F0"/>
                </a:solidFill>
              </a:rPr>
              <a:t>Dataset: </a:t>
            </a:r>
            <a:r>
              <a:rPr lang="en-US" sz="3200" dirty="0"/>
              <a:t>A combination of </a:t>
            </a:r>
            <a:r>
              <a:rPr lang="en-US" sz="3200" dirty="0" err="1"/>
              <a:t>DataFrame</a:t>
            </a:r>
            <a:r>
              <a:rPr lang="en-US" sz="3200" dirty="0"/>
              <a:t> and RDD. It provides the typed interface that is available in RDDs while providing the convenience of the </a:t>
            </a:r>
            <a:r>
              <a:rPr lang="en-US" sz="3200" dirty="0" err="1"/>
              <a:t>DataFrame</a:t>
            </a:r>
            <a:r>
              <a:rPr lang="en-US" sz="3200" dirty="0"/>
              <a:t>. The Dataset API is available in the Java and Scala languages.</a:t>
            </a:r>
          </a:p>
          <a:p>
            <a:pPr marL="0" indent="0">
              <a:buNone/>
            </a:pPr>
            <a:endParaRPr lang="en-US" sz="3400" dirty="0"/>
          </a:p>
        </p:txBody>
      </p:sp>
      <p:sp>
        <p:nvSpPr>
          <p:cNvPr id="4" name="Rectángulo 3"/>
          <p:cNvSpPr/>
          <p:nvPr/>
        </p:nvSpPr>
        <p:spPr>
          <a:xfrm>
            <a:off x="323528" y="332656"/>
            <a:ext cx="7992888" cy="461665"/>
          </a:xfrm>
          <a:prstGeom prst="rect">
            <a:avLst/>
          </a:prstGeom>
        </p:spPr>
        <p:txBody>
          <a:bodyPr wrap="square">
            <a:spAutoFit/>
          </a:bodyPr>
          <a:lstStyle/>
          <a:p>
            <a:r>
              <a:rPr lang="en-US" dirty="0"/>
              <a:t>https://docs.databricks.com/getting-started/spark/</a:t>
            </a:r>
            <a:r>
              <a:rPr lang="en-US" sz="2400" b="1" i="1" dirty="0">
                <a:solidFill>
                  <a:srgbClr val="00B050"/>
                </a:solidFill>
              </a:rPr>
              <a:t>quick-start</a:t>
            </a:r>
            <a:r>
              <a:rPr lang="en-US" dirty="0"/>
              <a:t>.html</a:t>
            </a:r>
          </a:p>
        </p:txBody>
      </p:sp>
      <p:pic>
        <p:nvPicPr>
          <p:cNvPr id="5" name="Imagen 4"/>
          <p:cNvPicPr>
            <a:picLocks noChangeAspect="1"/>
          </p:cNvPicPr>
          <p:nvPr/>
        </p:nvPicPr>
        <p:blipFill>
          <a:blip r:embed="rId2"/>
          <a:stretch>
            <a:fillRect/>
          </a:stretch>
        </p:blipFill>
        <p:spPr>
          <a:xfrm>
            <a:off x="7092280" y="116632"/>
            <a:ext cx="1658492" cy="829246"/>
          </a:xfrm>
          <a:prstGeom prst="rect">
            <a:avLst/>
          </a:prstGeom>
        </p:spPr>
      </p:pic>
    </p:spTree>
    <p:extLst>
      <p:ext uri="{BB962C8B-B14F-4D97-AF65-F5344CB8AC3E}">
        <p14:creationId xmlns:p14="http://schemas.microsoft.com/office/powerpoint/2010/main" val="15053345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5536" y="980728"/>
            <a:ext cx="8229600" cy="5328592"/>
          </a:xfrm>
        </p:spPr>
        <p:txBody>
          <a:bodyPr>
            <a:normAutofit fontScale="70000" lnSpcReduction="20000"/>
          </a:bodyPr>
          <a:lstStyle/>
          <a:p>
            <a:pPr marL="0" indent="0">
              <a:buNone/>
            </a:pPr>
            <a:r>
              <a:rPr lang="en-US" sz="7000" b="1" dirty="0"/>
              <a:t>Spark interfaces</a:t>
            </a:r>
          </a:p>
          <a:p>
            <a:endParaRPr lang="en-US" sz="3400" dirty="0"/>
          </a:p>
          <a:p>
            <a:pPr marL="0" indent="0">
              <a:buNone/>
            </a:pPr>
            <a:r>
              <a:rPr lang="en-US" sz="3400" dirty="0"/>
              <a:t>In many scenarios, especially with the performance optimizations embedded in </a:t>
            </a:r>
            <a:r>
              <a:rPr lang="en-US" sz="3400" dirty="0" err="1"/>
              <a:t>DataFrames</a:t>
            </a:r>
            <a:r>
              <a:rPr lang="en-US" sz="3400" dirty="0"/>
              <a:t> and Datasets, it will not be necessary to work with RDDs. But it is important to understand the RDD abstraction because:</a:t>
            </a:r>
          </a:p>
          <a:p>
            <a:pPr marL="457200" lvl="1" indent="0">
              <a:buNone/>
            </a:pPr>
            <a:endParaRPr lang="en-US" sz="3400" dirty="0" smtClean="0"/>
          </a:p>
          <a:p>
            <a:pPr lvl="1">
              <a:buFont typeface="Wingdings" panose="05000000000000000000" pitchFamily="2" charset="2"/>
              <a:buChar char="v"/>
            </a:pPr>
            <a:r>
              <a:rPr lang="en-US" sz="2900" dirty="0" smtClean="0"/>
              <a:t>The </a:t>
            </a:r>
            <a:r>
              <a:rPr lang="en-US" sz="2900" dirty="0"/>
              <a:t>RDD is the underlying infrastructure that allows Spark to run so fast and provide data </a:t>
            </a:r>
            <a:r>
              <a:rPr lang="en-US" sz="2900" dirty="0" smtClean="0"/>
              <a:t>lineage.</a:t>
            </a:r>
          </a:p>
          <a:p>
            <a:pPr lvl="1">
              <a:buFont typeface="Wingdings" panose="05000000000000000000" pitchFamily="2" charset="2"/>
              <a:buChar char="v"/>
            </a:pPr>
            <a:r>
              <a:rPr lang="en-US" sz="2900" dirty="0" smtClean="0"/>
              <a:t>If </a:t>
            </a:r>
            <a:r>
              <a:rPr lang="en-US" sz="2900" dirty="0"/>
              <a:t>you are diving into more advanced components of Spark, it may be necessary to use </a:t>
            </a:r>
            <a:r>
              <a:rPr lang="en-US" sz="2900" dirty="0" smtClean="0"/>
              <a:t>RDDs.</a:t>
            </a:r>
          </a:p>
          <a:p>
            <a:pPr lvl="1">
              <a:buFont typeface="Wingdings" panose="05000000000000000000" pitchFamily="2" charset="2"/>
              <a:buChar char="v"/>
            </a:pPr>
            <a:r>
              <a:rPr lang="en-US" sz="2900" dirty="0" smtClean="0"/>
              <a:t>The </a:t>
            </a:r>
            <a:r>
              <a:rPr lang="en-US" sz="2900" dirty="0"/>
              <a:t>visualizations within the Spark UI reference RDDs.</a:t>
            </a:r>
          </a:p>
          <a:p>
            <a:endParaRPr lang="en-US" sz="3400" dirty="0"/>
          </a:p>
          <a:p>
            <a:pPr marL="0" indent="0" algn="ctr">
              <a:buNone/>
            </a:pPr>
            <a:r>
              <a:rPr lang="en-US" sz="3400" b="1" i="1" dirty="0">
                <a:solidFill>
                  <a:srgbClr val="00B050"/>
                </a:solidFill>
              </a:rPr>
              <a:t>When you develop Spark applications, you typically use </a:t>
            </a:r>
            <a:r>
              <a:rPr lang="en-US" sz="3400" b="1" i="1" dirty="0" err="1">
                <a:solidFill>
                  <a:srgbClr val="00B050"/>
                </a:solidFill>
              </a:rPr>
              <a:t>DataFrames</a:t>
            </a:r>
            <a:r>
              <a:rPr lang="en-US" sz="3400" b="1" i="1" dirty="0">
                <a:solidFill>
                  <a:srgbClr val="00B050"/>
                </a:solidFill>
              </a:rPr>
              <a:t> and Datasets</a:t>
            </a:r>
            <a:r>
              <a:rPr lang="en-US" sz="3400" dirty="0" smtClean="0"/>
              <a:t>.</a:t>
            </a:r>
            <a:endParaRPr lang="en-US" sz="3400" dirty="0"/>
          </a:p>
        </p:txBody>
      </p:sp>
      <p:sp>
        <p:nvSpPr>
          <p:cNvPr id="4" name="Rectángulo 3"/>
          <p:cNvSpPr/>
          <p:nvPr/>
        </p:nvSpPr>
        <p:spPr>
          <a:xfrm>
            <a:off x="323528" y="332656"/>
            <a:ext cx="7992888" cy="461665"/>
          </a:xfrm>
          <a:prstGeom prst="rect">
            <a:avLst/>
          </a:prstGeom>
        </p:spPr>
        <p:txBody>
          <a:bodyPr wrap="square">
            <a:spAutoFit/>
          </a:bodyPr>
          <a:lstStyle/>
          <a:p>
            <a:r>
              <a:rPr lang="en-US" dirty="0"/>
              <a:t>https://docs.databricks.com/getting-started/spark/</a:t>
            </a:r>
            <a:r>
              <a:rPr lang="en-US" sz="2400" b="1" i="1" dirty="0">
                <a:solidFill>
                  <a:srgbClr val="00B050"/>
                </a:solidFill>
              </a:rPr>
              <a:t>quick-start</a:t>
            </a:r>
            <a:r>
              <a:rPr lang="en-US" dirty="0"/>
              <a:t>.html</a:t>
            </a:r>
          </a:p>
        </p:txBody>
      </p:sp>
      <p:pic>
        <p:nvPicPr>
          <p:cNvPr id="5" name="Imagen 4"/>
          <p:cNvPicPr>
            <a:picLocks noChangeAspect="1"/>
          </p:cNvPicPr>
          <p:nvPr/>
        </p:nvPicPr>
        <p:blipFill>
          <a:blip r:embed="rId2"/>
          <a:stretch>
            <a:fillRect/>
          </a:stretch>
        </p:blipFill>
        <p:spPr>
          <a:xfrm>
            <a:off x="7092280" y="116632"/>
            <a:ext cx="1658492" cy="829246"/>
          </a:xfrm>
          <a:prstGeom prst="rect">
            <a:avLst/>
          </a:prstGeom>
        </p:spPr>
      </p:pic>
    </p:spTree>
    <p:extLst>
      <p:ext uri="{BB962C8B-B14F-4D97-AF65-F5344CB8AC3E}">
        <p14:creationId xmlns:p14="http://schemas.microsoft.com/office/powerpoint/2010/main" val="335333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2" name="1 CuadroTexto"/>
          <p:cNvSpPr txBox="1"/>
          <p:nvPr/>
        </p:nvSpPr>
        <p:spPr>
          <a:xfrm>
            <a:off x="368148" y="957590"/>
            <a:ext cx="8034647" cy="523220"/>
          </a:xfrm>
          <a:prstGeom prst="rect">
            <a:avLst/>
          </a:prstGeom>
          <a:noFill/>
        </p:spPr>
        <p:txBody>
          <a:bodyPr wrap="square" rtlCol="0">
            <a:spAutoFit/>
          </a:bodyPr>
          <a:lstStyle/>
          <a:p>
            <a:r>
              <a:rPr lang="en-US" sz="2800" b="1" dirty="0" smtClean="0">
                <a:latin typeface="Arial" pitchFamily="34" charset="0"/>
                <a:cs typeface="Arial" pitchFamily="34" charset="0"/>
              </a:rPr>
              <a:t>Introduction to Core Spark Concepts</a:t>
            </a:r>
            <a:endParaRPr lang="en-US" sz="2800" b="1" i="1" dirty="0" smtClean="0">
              <a:latin typeface="Arial" pitchFamily="34" charset="0"/>
              <a:cs typeface="Arial" pitchFamily="34" charset="0"/>
            </a:endParaRPr>
          </a:p>
        </p:txBody>
      </p:sp>
      <p:sp>
        <p:nvSpPr>
          <p:cNvPr id="3" name="2 Rectángulo"/>
          <p:cNvSpPr/>
          <p:nvPr/>
        </p:nvSpPr>
        <p:spPr>
          <a:xfrm>
            <a:off x="575471" y="1470630"/>
            <a:ext cx="7620000" cy="646331"/>
          </a:xfrm>
          <a:prstGeom prst="rect">
            <a:avLst/>
          </a:prstGeom>
        </p:spPr>
        <p:txBody>
          <a:bodyPr wrap="square">
            <a:spAutoFit/>
          </a:bodyPr>
          <a:lstStyle/>
          <a:p>
            <a:r>
              <a:rPr lang="en-US" dirty="0"/>
              <a:t>At a high level, every Spark application consists of a driver program that runs the user’s main function and executes various parallel operations on a cluster.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492896"/>
            <a:ext cx="7052756" cy="3384376"/>
          </a:xfrm>
          <a:prstGeom prst="rect">
            <a:avLst/>
          </a:prstGeom>
        </p:spPr>
      </p:pic>
    </p:spTree>
    <p:extLst>
      <p:ext uri="{BB962C8B-B14F-4D97-AF65-F5344CB8AC3E}">
        <p14:creationId xmlns:p14="http://schemas.microsoft.com/office/powerpoint/2010/main" val="1327138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p:cNvSpPr/>
          <p:nvPr/>
        </p:nvSpPr>
        <p:spPr>
          <a:xfrm>
            <a:off x="820387" y="1371600"/>
            <a:ext cx="7772400" cy="3908762"/>
          </a:xfrm>
          <a:prstGeom prst="rect">
            <a:avLst/>
          </a:prstGeom>
        </p:spPr>
        <p:txBody>
          <a:bodyPr wrap="square">
            <a:spAutoFit/>
          </a:bodyPr>
          <a:lstStyle/>
          <a:p>
            <a:r>
              <a:rPr lang="en-US" sz="2800" b="1" dirty="0" smtClean="0"/>
              <a:t>Driver programs access Spark through a </a:t>
            </a:r>
            <a:r>
              <a:rPr lang="en-US" sz="2800" b="1" dirty="0" err="1" smtClean="0"/>
              <a:t>SparkContext</a:t>
            </a:r>
            <a:r>
              <a:rPr lang="en-US" sz="2800" b="1" dirty="0" smtClean="0"/>
              <a:t> object</a:t>
            </a:r>
          </a:p>
          <a:p>
            <a:endParaRPr lang="en-US" sz="2400" dirty="0" smtClean="0"/>
          </a:p>
          <a:p>
            <a:pPr marL="285750" indent="-285750">
              <a:buFont typeface="Wingdings" panose="05000000000000000000" pitchFamily="2" charset="2"/>
              <a:buChar char="§"/>
            </a:pPr>
            <a:r>
              <a:rPr lang="en-US" sz="2400" b="1" i="1" dirty="0">
                <a:solidFill>
                  <a:srgbClr val="00B050"/>
                </a:solidFill>
              </a:rPr>
              <a:t>The first thing a Spark program must do is to create a </a:t>
            </a:r>
            <a:r>
              <a:rPr lang="en-US" sz="2400" b="1" i="1" dirty="0" err="1">
                <a:solidFill>
                  <a:srgbClr val="00B050"/>
                </a:solidFill>
              </a:rPr>
              <a:t>SparkContext</a:t>
            </a:r>
            <a:r>
              <a:rPr lang="en-US" sz="2400" b="1" i="1" dirty="0">
                <a:solidFill>
                  <a:srgbClr val="00B050"/>
                </a:solidFill>
              </a:rPr>
              <a:t> object</a:t>
            </a:r>
            <a:r>
              <a:rPr lang="en-US" sz="2400" dirty="0"/>
              <a:t>, which tells Spark how to access a </a:t>
            </a:r>
            <a:r>
              <a:rPr lang="en-US" sz="2400" dirty="0" smtClean="0"/>
              <a:t>cluster.</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smtClean="0"/>
              <a:t>To </a:t>
            </a:r>
            <a:r>
              <a:rPr lang="en-US" sz="2400" dirty="0"/>
              <a:t>create a </a:t>
            </a:r>
            <a:r>
              <a:rPr lang="en-US" sz="2400" dirty="0" err="1"/>
              <a:t>SparkContext</a:t>
            </a:r>
            <a:r>
              <a:rPr lang="en-US" sz="2400" dirty="0"/>
              <a:t> you first need to build a </a:t>
            </a:r>
            <a:r>
              <a:rPr lang="en-US" sz="2400" dirty="0" err="1"/>
              <a:t>SparkConf</a:t>
            </a:r>
            <a:r>
              <a:rPr lang="en-US" sz="2400" dirty="0"/>
              <a:t> object that contains information about your application</a:t>
            </a:r>
            <a:r>
              <a:rPr lang="en-US" sz="2400" dirty="0" smtClean="0"/>
              <a:t>.</a:t>
            </a:r>
          </a:p>
          <a:p>
            <a:endParaRPr lang="es-ES" sz="2400" dirty="0"/>
          </a:p>
        </p:txBody>
      </p:sp>
    </p:spTree>
    <p:extLst>
      <p:ext uri="{BB962C8B-B14F-4D97-AF65-F5344CB8AC3E}">
        <p14:creationId xmlns:p14="http://schemas.microsoft.com/office/powerpoint/2010/main" val="17402475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5536" y="260648"/>
            <a:ext cx="8229600" cy="5832648"/>
          </a:xfrm>
        </p:spPr>
        <p:txBody>
          <a:bodyPr>
            <a:normAutofit/>
          </a:bodyPr>
          <a:lstStyle/>
          <a:p>
            <a:pPr marL="0" indent="0">
              <a:buNone/>
            </a:pPr>
            <a:r>
              <a:rPr lang="en-US" dirty="0"/>
              <a:t>Historically, Apache Spark has had two core contexts that are available to the user. </a:t>
            </a:r>
            <a:endParaRPr lang="en-US" dirty="0" smtClean="0"/>
          </a:p>
          <a:p>
            <a:r>
              <a:rPr lang="en-US" dirty="0" smtClean="0"/>
              <a:t>The </a:t>
            </a:r>
            <a:r>
              <a:rPr lang="en-US" b="1" dirty="0" err="1">
                <a:solidFill>
                  <a:srgbClr val="00B0F0"/>
                </a:solidFill>
              </a:rPr>
              <a:t>sparkContext</a:t>
            </a:r>
            <a:r>
              <a:rPr lang="en-US" dirty="0"/>
              <a:t> made available as </a:t>
            </a:r>
            <a:r>
              <a:rPr lang="en-US" b="1" dirty="0" err="1">
                <a:solidFill>
                  <a:srgbClr val="00B0F0"/>
                </a:solidFill>
              </a:rPr>
              <a:t>sc</a:t>
            </a:r>
            <a:r>
              <a:rPr lang="en-US" dirty="0"/>
              <a:t> </a:t>
            </a:r>
            <a:endParaRPr lang="en-US" dirty="0" smtClean="0"/>
          </a:p>
          <a:p>
            <a:r>
              <a:rPr lang="en-US" dirty="0" smtClean="0"/>
              <a:t>and </a:t>
            </a:r>
            <a:r>
              <a:rPr lang="en-US" dirty="0"/>
              <a:t>the </a:t>
            </a:r>
            <a:r>
              <a:rPr lang="en-US" b="1" dirty="0" err="1">
                <a:solidFill>
                  <a:srgbClr val="00B0F0"/>
                </a:solidFill>
              </a:rPr>
              <a:t>SQLContext</a:t>
            </a:r>
            <a:r>
              <a:rPr lang="en-US" dirty="0"/>
              <a:t> made available as </a:t>
            </a:r>
            <a:r>
              <a:rPr lang="en-US" b="1" dirty="0" err="1" smtClean="0">
                <a:solidFill>
                  <a:srgbClr val="00B0F0"/>
                </a:solidFill>
              </a:rPr>
              <a:t>sqlContext</a:t>
            </a:r>
            <a:endParaRPr lang="en-US" dirty="0"/>
          </a:p>
          <a:p>
            <a:pPr marL="0" indent="0">
              <a:buNone/>
            </a:pPr>
            <a:endParaRPr lang="en-US" dirty="0" smtClean="0"/>
          </a:p>
          <a:p>
            <a:pPr marL="0" indent="0">
              <a:buNone/>
            </a:pPr>
            <a:r>
              <a:rPr lang="en-US" dirty="0" smtClean="0"/>
              <a:t>The </a:t>
            </a:r>
            <a:r>
              <a:rPr lang="en-US" dirty="0" err="1"/>
              <a:t>sqlContext</a:t>
            </a:r>
            <a:r>
              <a:rPr lang="en-US" dirty="0"/>
              <a:t> makes a lot of </a:t>
            </a:r>
            <a:r>
              <a:rPr lang="en-US" dirty="0" err="1"/>
              <a:t>DataFrame</a:t>
            </a:r>
            <a:r>
              <a:rPr lang="en-US" dirty="0"/>
              <a:t> functionality available while the </a:t>
            </a:r>
            <a:r>
              <a:rPr lang="en-US" dirty="0" err="1"/>
              <a:t>sparkContext</a:t>
            </a:r>
            <a:r>
              <a:rPr lang="en-US" dirty="0"/>
              <a:t> focuses more on the Apache Spark engine itself.</a:t>
            </a:r>
          </a:p>
          <a:p>
            <a:endParaRPr lang="en-US" dirty="0"/>
          </a:p>
          <a:p>
            <a:pPr marL="0" indent="0" algn="ctr">
              <a:buNone/>
            </a:pPr>
            <a:r>
              <a:rPr lang="en-US" sz="3000" dirty="0"/>
              <a:t>However in Apache Spark 2.X, there is just one context - the </a:t>
            </a:r>
            <a:r>
              <a:rPr lang="en-US" sz="3000" b="1" dirty="0" err="1">
                <a:solidFill>
                  <a:srgbClr val="00B0F0"/>
                </a:solidFill>
              </a:rPr>
              <a:t>SparkSession</a:t>
            </a:r>
            <a:endParaRPr lang="en-US" sz="3000" b="1" dirty="0">
              <a:solidFill>
                <a:srgbClr val="00B0F0"/>
              </a:solidFill>
            </a:endParaRPr>
          </a:p>
        </p:txBody>
      </p:sp>
    </p:spTree>
    <p:extLst>
      <p:ext uri="{BB962C8B-B14F-4D97-AF65-F5344CB8AC3E}">
        <p14:creationId xmlns:p14="http://schemas.microsoft.com/office/powerpoint/2010/main" val="2346235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p:cNvSpPr/>
          <p:nvPr/>
        </p:nvSpPr>
        <p:spPr>
          <a:xfrm>
            <a:off x="539552" y="1371600"/>
            <a:ext cx="8053235" cy="5447645"/>
          </a:xfrm>
          <a:prstGeom prst="rect">
            <a:avLst/>
          </a:prstGeom>
        </p:spPr>
        <p:txBody>
          <a:bodyPr wrap="square">
            <a:spAutoFit/>
          </a:bodyPr>
          <a:lstStyle/>
          <a:p>
            <a:r>
              <a:rPr lang="en-US" sz="3600" b="1" dirty="0" smtClean="0"/>
              <a:t>Using </a:t>
            </a:r>
            <a:r>
              <a:rPr lang="en-US" sz="3600" b="1" dirty="0"/>
              <a:t>the </a:t>
            </a:r>
            <a:r>
              <a:rPr lang="en-US" sz="3600" b="1" dirty="0" smtClean="0"/>
              <a:t>Python Shell or </a:t>
            </a:r>
            <a:r>
              <a:rPr lang="en-US" sz="3600" b="1" dirty="0" err="1" smtClean="0">
                <a:solidFill>
                  <a:srgbClr val="FF0000"/>
                </a:solidFill>
              </a:rPr>
              <a:t>Jupyter</a:t>
            </a:r>
            <a:r>
              <a:rPr lang="en-US" sz="3600" b="1" dirty="0" smtClean="0">
                <a:solidFill>
                  <a:srgbClr val="FF0000"/>
                </a:solidFill>
              </a:rPr>
              <a:t> notebooks in </a:t>
            </a:r>
            <a:r>
              <a:rPr lang="en-US" sz="3600" b="1" dirty="0" err="1" smtClean="0">
                <a:solidFill>
                  <a:srgbClr val="FF0000"/>
                </a:solidFill>
              </a:rPr>
              <a:t>Databricks</a:t>
            </a:r>
            <a:r>
              <a:rPr lang="en-US" sz="3600" b="1" dirty="0" smtClean="0">
                <a:solidFill>
                  <a:srgbClr val="FF0000"/>
                </a:solidFill>
              </a:rPr>
              <a:t>, IBM workbenches….</a:t>
            </a:r>
          </a:p>
          <a:p>
            <a:endParaRPr lang="es-ES" sz="3200" dirty="0"/>
          </a:p>
          <a:p>
            <a:pPr marL="285750" indent="-285750">
              <a:buFont typeface="Wingdings" panose="05000000000000000000" pitchFamily="2" charset="2"/>
              <a:buChar char="§"/>
            </a:pPr>
            <a:r>
              <a:rPr lang="en-US" sz="3200" dirty="0" err="1" smtClean="0"/>
              <a:t>SparkContext</a:t>
            </a:r>
            <a:r>
              <a:rPr lang="en-US" sz="3200" dirty="0" smtClean="0"/>
              <a:t> </a:t>
            </a:r>
            <a:r>
              <a:rPr lang="en-US" sz="3200" dirty="0"/>
              <a:t>object </a:t>
            </a:r>
            <a:r>
              <a:rPr lang="en-US" sz="3200" dirty="0" smtClean="0"/>
              <a:t>is automatically created for you</a:t>
            </a:r>
          </a:p>
          <a:p>
            <a:pPr marL="285750" indent="-285750">
              <a:buFont typeface="Wingdings" panose="05000000000000000000" pitchFamily="2" charset="2"/>
              <a:buChar char="§"/>
            </a:pPr>
            <a:endParaRPr lang="es-ES" sz="3200" dirty="0"/>
          </a:p>
          <a:p>
            <a:pPr marL="285750" indent="-285750">
              <a:buFont typeface="Wingdings" panose="05000000000000000000" pitchFamily="2" charset="2"/>
              <a:buChar char="§"/>
            </a:pPr>
            <a:r>
              <a:rPr lang="es-ES" sz="3200" dirty="0" err="1" smtClean="0"/>
              <a:t>Check</a:t>
            </a:r>
            <a:r>
              <a:rPr lang="es-ES" sz="3200" dirty="0" smtClean="0"/>
              <a:t>: </a:t>
            </a:r>
            <a:r>
              <a:rPr lang="en-US" sz="3200" dirty="0" smtClean="0"/>
              <a:t> </a:t>
            </a:r>
            <a:r>
              <a:rPr lang="en-US" sz="3200" dirty="0" err="1" smtClean="0"/>
              <a:t>SparkSession</a:t>
            </a:r>
            <a:r>
              <a:rPr lang="en-US" sz="3200" dirty="0" smtClean="0"/>
              <a:t> can be accessed via </a:t>
            </a:r>
            <a:r>
              <a:rPr lang="en-US" sz="3200" dirty="0"/>
              <a:t>the </a:t>
            </a:r>
            <a:r>
              <a:rPr lang="en-US" sz="3200" b="1" i="1" dirty="0">
                <a:solidFill>
                  <a:srgbClr val="00B0F0"/>
                </a:solidFill>
              </a:rPr>
              <a:t>spark</a:t>
            </a:r>
            <a:r>
              <a:rPr lang="en-US" sz="3200" dirty="0"/>
              <a:t> variable</a:t>
            </a:r>
            <a:endParaRPr lang="en-US" sz="3200" dirty="0" smtClean="0"/>
          </a:p>
          <a:p>
            <a:pPr marL="285750" indent="-285750">
              <a:buFont typeface="Wingdings" panose="05000000000000000000" pitchFamily="2" charset="2"/>
              <a:buChar char="§"/>
            </a:pPr>
            <a:endParaRPr lang="es-ES_tradnl" sz="2400" dirty="0"/>
          </a:p>
          <a:p>
            <a:endParaRPr lang="en-US" sz="2400"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the previously mentioned </a:t>
            </a:r>
            <a:r>
              <a:rPr kumimoji="0" lang="en-US" altLang="en-US" sz="1000" b="0" i="0" u="none" strike="noStrike" cap="none" normalizeH="0" baseline="0" smtClean="0">
                <a:ln>
                  <a:noFill/>
                </a:ln>
                <a:solidFill>
                  <a:schemeClr val="tx1"/>
                </a:solidFill>
                <a:effectLst/>
                <a:latin typeface="Arial Unicode MS" panose="020B0604020202020204" pitchFamily="34" charset="-128"/>
              </a:rPr>
              <a:t>SparkSession</a:t>
            </a:r>
            <a:r>
              <a:rPr kumimoji="0" lang="en-US" altLang="en-US" sz="800" b="0" i="0" u="none" strike="noStrike" cap="none" normalizeH="0" baseline="0" smtClean="0">
                <a:ln>
                  <a:noFill/>
                </a:ln>
                <a:solidFill>
                  <a:schemeClr val="tx1"/>
                </a:solidFill>
                <a:effectLst/>
              </a:rPr>
              <a:t>. We can access it via the </a:t>
            </a:r>
            <a:r>
              <a:rPr kumimoji="0" lang="en-US" altLang="en-US" sz="1000" b="0" i="0" u="none" strike="noStrike" cap="none" normalizeH="0" baseline="0" smtClean="0">
                <a:ln>
                  <a:noFill/>
                </a:ln>
                <a:solidFill>
                  <a:schemeClr val="tx1"/>
                </a:solidFill>
                <a:effectLst/>
                <a:latin typeface="Arial Unicode MS" panose="020B0604020202020204" pitchFamily="34" charset="-128"/>
              </a:rPr>
              <a:t>spark</a:t>
            </a:r>
            <a:r>
              <a:rPr kumimoji="0" lang="en-US" altLang="en-US" sz="800" b="0" i="0" u="none" strike="noStrike" cap="none" normalizeH="0" baseline="0" smtClean="0">
                <a:ln>
                  <a:noFill/>
                </a:ln>
                <a:solidFill>
                  <a:schemeClr val="tx1"/>
                </a:solidFill>
                <a:effectLst/>
              </a:rPr>
              <a:t> variable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791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79712" y="1916832"/>
            <a:ext cx="5184576" cy="2592288"/>
          </a:xfrm>
          <a:prstGeom prst="rect">
            <a:avLst/>
          </a:prstGeom>
        </p:spPr>
      </p:pic>
      <p:sp>
        <p:nvSpPr>
          <p:cNvPr id="5" name="CuadroTexto 4"/>
          <p:cNvSpPr txBox="1"/>
          <p:nvPr/>
        </p:nvSpPr>
        <p:spPr>
          <a:xfrm>
            <a:off x="1043608" y="620688"/>
            <a:ext cx="5282665" cy="523220"/>
          </a:xfrm>
          <a:prstGeom prst="rect">
            <a:avLst/>
          </a:prstGeom>
          <a:noFill/>
        </p:spPr>
        <p:txBody>
          <a:bodyPr wrap="none" rtlCol="0">
            <a:spAutoFit/>
          </a:bodyPr>
          <a:lstStyle/>
          <a:p>
            <a:r>
              <a:rPr lang="es-ES" sz="2000" dirty="0" smtClean="0"/>
              <a:t>… </a:t>
            </a:r>
            <a:r>
              <a:rPr lang="en-US" sz="2800" b="1" dirty="0" smtClean="0"/>
              <a:t>intro break, let’s start playing with</a:t>
            </a:r>
            <a:r>
              <a:rPr lang="es-ES" sz="2000" dirty="0" smtClean="0"/>
              <a:t>:</a:t>
            </a:r>
            <a:endParaRPr lang="en-US" sz="2000" dirty="0"/>
          </a:p>
        </p:txBody>
      </p:sp>
    </p:spTree>
    <p:extLst>
      <p:ext uri="{BB962C8B-B14F-4D97-AF65-F5344CB8AC3E}">
        <p14:creationId xmlns:p14="http://schemas.microsoft.com/office/powerpoint/2010/main" val="3434611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55576" y="188640"/>
            <a:ext cx="7992888" cy="892552"/>
          </a:xfrm>
          <a:prstGeom prst="rect">
            <a:avLst/>
          </a:prstGeom>
        </p:spPr>
        <p:txBody>
          <a:bodyPr wrap="square">
            <a:spAutoFit/>
          </a:bodyPr>
          <a:lstStyle/>
          <a:p>
            <a:r>
              <a:rPr lang="es-ES" sz="3200" b="1" dirty="0" smtClean="0">
                <a:solidFill>
                  <a:srgbClr val="BBE0E3">
                    <a:lumMod val="50000"/>
                  </a:srgbClr>
                </a:solidFill>
              </a:rPr>
              <a:t>Big Data Technologies</a:t>
            </a:r>
            <a:endParaRPr lang="en-US" sz="2000" b="1" dirty="0" smtClean="0">
              <a:solidFill>
                <a:srgbClr val="BBE0E3">
                  <a:lumMod val="50000"/>
                </a:srgbClr>
              </a:solidFill>
            </a:endParaRPr>
          </a:p>
          <a:p>
            <a:r>
              <a:rPr lang="en-US" b="1" dirty="0" smtClean="0">
                <a:solidFill>
                  <a:srgbClr val="BBE0E3">
                    <a:lumMod val="50000"/>
                  </a:srgbClr>
                </a:solidFill>
              </a:rPr>
              <a:t>Origin</a:t>
            </a:r>
            <a:r>
              <a:rPr lang="es-ES" sz="2000" dirty="0" smtClean="0">
                <a:solidFill>
                  <a:srgbClr val="000000"/>
                </a:solidFill>
              </a:rPr>
              <a:t>: </a:t>
            </a:r>
            <a:r>
              <a:rPr lang="es-ES" sz="2000" dirty="0">
                <a:solidFill>
                  <a:srgbClr val="000000"/>
                </a:solidFill>
              </a:rPr>
              <a:t>Google, </a:t>
            </a:r>
            <a:r>
              <a:rPr lang="es-ES" sz="2000" dirty="0" err="1">
                <a:solidFill>
                  <a:srgbClr val="000000"/>
                </a:solidFill>
              </a:rPr>
              <a:t>Yahoo</a:t>
            </a:r>
            <a:r>
              <a:rPr lang="es-ES" sz="2000" dirty="0">
                <a:solidFill>
                  <a:srgbClr val="000000"/>
                </a:solidFill>
              </a:rPr>
              <a:t>, Facebook, Twitter, LinkedIn, etc</a:t>
            </a:r>
            <a:r>
              <a:rPr lang="es-ES" sz="2000" dirty="0" smtClean="0">
                <a:solidFill>
                  <a:srgbClr val="000000"/>
                </a:solidFill>
              </a:rPr>
              <a:t>.</a:t>
            </a:r>
            <a:endParaRPr lang="es-ES" sz="2000" dirty="0">
              <a:solidFill>
                <a:srgbClr val="000000"/>
              </a:solidFill>
            </a:endParaRPr>
          </a:p>
        </p:txBody>
      </p:sp>
      <p:sp>
        <p:nvSpPr>
          <p:cNvPr id="9" name="Rectángulo 8"/>
          <p:cNvSpPr/>
          <p:nvPr/>
        </p:nvSpPr>
        <p:spPr>
          <a:xfrm>
            <a:off x="467544" y="1484784"/>
            <a:ext cx="7776864" cy="3016210"/>
          </a:xfrm>
          <a:prstGeom prst="rect">
            <a:avLst/>
          </a:prstGeom>
        </p:spPr>
        <p:txBody>
          <a:bodyPr wrap="square">
            <a:spAutoFit/>
          </a:bodyPr>
          <a:lstStyle/>
          <a:p>
            <a:pPr marL="800100" lvl="1" indent="-342900">
              <a:buClr>
                <a:srgbClr val="BBE0E3">
                  <a:lumMod val="50000"/>
                </a:srgbClr>
              </a:buClr>
              <a:buFont typeface="Arial" panose="020B0604020202020204" pitchFamily="34" charset="0"/>
              <a:buChar char="●"/>
            </a:pPr>
            <a:r>
              <a:rPr lang="es-ES" dirty="0" smtClean="0">
                <a:solidFill>
                  <a:srgbClr val="D26900"/>
                </a:solidFill>
              </a:rPr>
              <a:t>Google</a:t>
            </a:r>
            <a:r>
              <a:rPr lang="es-ES" sz="2000" dirty="0" smtClean="0">
                <a:solidFill>
                  <a:srgbClr val="000000"/>
                </a:solidFill>
              </a:rPr>
              <a:t>: </a:t>
            </a:r>
            <a:r>
              <a:rPr lang="en-US" sz="2000" dirty="0" smtClean="0">
                <a:solidFill>
                  <a:srgbClr val="000000"/>
                </a:solidFill>
              </a:rPr>
              <a:t>Distributed Computation: </a:t>
            </a:r>
            <a:r>
              <a:rPr lang="en-US" sz="2000" dirty="0" smtClean="0">
                <a:solidFill>
                  <a:srgbClr val="663300"/>
                </a:solidFill>
              </a:rPr>
              <a:t>MapReduce</a:t>
            </a:r>
            <a:r>
              <a:rPr lang="en-US" sz="2000" baseline="30000" dirty="0" smtClean="0">
                <a:solidFill>
                  <a:srgbClr val="663300"/>
                </a:solidFill>
              </a:rPr>
              <a:t>1</a:t>
            </a:r>
            <a:r>
              <a:rPr lang="en-US" sz="2000" dirty="0" smtClean="0">
                <a:solidFill>
                  <a:srgbClr val="663300"/>
                </a:solidFill>
              </a:rPr>
              <a:t> BigTable</a:t>
            </a:r>
            <a:r>
              <a:rPr lang="en-US" sz="2000" baseline="30000" dirty="0" smtClean="0">
                <a:solidFill>
                  <a:srgbClr val="663300"/>
                </a:solidFill>
              </a:rPr>
              <a:t>2</a:t>
            </a: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r>
              <a:rPr lang="en-US" dirty="0">
                <a:solidFill>
                  <a:srgbClr val="D26900"/>
                </a:solidFill>
              </a:rPr>
              <a:t>Yahoo</a:t>
            </a:r>
            <a:r>
              <a:rPr lang="en-US" dirty="0"/>
              <a:t> </a:t>
            </a:r>
            <a:r>
              <a:rPr lang="en-US" dirty="0" smtClean="0"/>
              <a:t>  </a:t>
            </a:r>
            <a:r>
              <a:rPr lang="en-US" sz="2000" dirty="0" smtClean="0">
                <a:solidFill>
                  <a:srgbClr val="000000"/>
                </a:solidFill>
              </a:rPr>
              <a:t>(Doug </a:t>
            </a:r>
            <a:r>
              <a:rPr lang="en-US" sz="2000" dirty="0">
                <a:solidFill>
                  <a:srgbClr val="000000"/>
                </a:solidFill>
              </a:rPr>
              <a:t>Cutting &amp; Mike </a:t>
            </a:r>
            <a:r>
              <a:rPr lang="en-US" sz="2000" dirty="0" err="1">
                <a:solidFill>
                  <a:srgbClr val="000000"/>
                </a:solidFill>
              </a:rPr>
              <a:t>Cafarella</a:t>
            </a:r>
            <a:r>
              <a:rPr lang="en-US" sz="2000" dirty="0">
                <a:solidFill>
                  <a:srgbClr val="000000"/>
                </a:solidFill>
              </a:rPr>
              <a:t>): </a:t>
            </a:r>
            <a:endParaRPr lang="en-US" sz="2000" dirty="0" smtClean="0">
              <a:solidFill>
                <a:srgbClr val="663300"/>
              </a:solidFill>
            </a:endParaRP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spcAft>
                <a:spcPts val="600"/>
              </a:spcAft>
              <a:buClr>
                <a:srgbClr val="BBE0E3">
                  <a:lumMod val="50000"/>
                </a:srgbClr>
              </a:buClr>
              <a:buFont typeface="Courier New" panose="02070309020205020404" pitchFamily="49" charset="0"/>
              <a:buChar char="o"/>
            </a:pPr>
            <a:r>
              <a:rPr lang="en-US" sz="2000" dirty="0"/>
              <a:t>open-source software framework used </a:t>
            </a:r>
            <a:r>
              <a:rPr lang="en-US" sz="2000" dirty="0" smtClean="0"/>
              <a:t>for…</a:t>
            </a:r>
          </a:p>
          <a:p>
            <a:pPr marL="1257300" lvl="2" indent="-342900">
              <a:spcAft>
                <a:spcPts val="600"/>
              </a:spcAft>
              <a:buClr>
                <a:srgbClr val="BBE0E3">
                  <a:lumMod val="50000"/>
                </a:srgbClr>
              </a:buClr>
              <a:buFont typeface="Courier New" panose="02070309020205020404" pitchFamily="49" charset="0"/>
              <a:buChar char="o"/>
            </a:pPr>
            <a:r>
              <a:rPr lang="en-US" sz="2000" b="1" dirty="0"/>
              <a:t>d</a:t>
            </a:r>
            <a:r>
              <a:rPr lang="en-US" sz="2000" b="1" dirty="0" smtClean="0"/>
              <a:t>istributed storage </a:t>
            </a:r>
            <a:r>
              <a:rPr lang="en-US" sz="2000" b="1" dirty="0"/>
              <a:t>and processing </a:t>
            </a:r>
            <a:r>
              <a:rPr lang="en-US" sz="2000" dirty="0"/>
              <a:t>of dataset</a:t>
            </a:r>
          </a:p>
          <a:p>
            <a:pPr marL="1257300" lvl="2" indent="-342900">
              <a:buClr>
                <a:srgbClr val="BBE0E3">
                  <a:lumMod val="50000"/>
                </a:srgbClr>
              </a:buClr>
              <a:buFont typeface="Courier New" panose="02070309020205020404" pitchFamily="49" charset="0"/>
              <a:buChar char="o"/>
            </a:pPr>
            <a:r>
              <a:rPr lang="en-US" sz="2000" dirty="0"/>
              <a:t>computer clusters built from commodity </a:t>
            </a:r>
            <a:r>
              <a:rPr lang="en-US" sz="2000" dirty="0" smtClean="0"/>
              <a:t>hardware</a:t>
            </a:r>
            <a:br>
              <a:rPr lang="en-US" sz="2000" dirty="0" smtClean="0"/>
            </a:br>
            <a:r>
              <a:rPr lang="en-US" sz="2000" b="1" dirty="0" smtClean="0"/>
              <a:t>scale-out (robustness)</a:t>
            </a:r>
            <a:endParaRPr lang="en-US" sz="2000" b="1" dirty="0"/>
          </a:p>
        </p:txBody>
      </p:sp>
      <p:pic>
        <p:nvPicPr>
          <p:cNvPr id="11" name="Imagen 10"/>
          <p:cNvPicPr>
            <a:picLocks noChangeAspect="1"/>
          </p:cNvPicPr>
          <p:nvPr/>
        </p:nvPicPr>
        <p:blipFill>
          <a:blip r:embed="rId2">
            <a:clrChange>
              <a:clrFrom>
                <a:srgbClr val="FFFFFF"/>
              </a:clrFrom>
              <a:clrTo>
                <a:srgbClr val="FFFFFF">
                  <a:alpha val="0"/>
                </a:srgbClr>
              </a:clrTo>
            </a:clrChange>
          </a:blip>
          <a:stretch>
            <a:fillRect/>
          </a:stretch>
        </p:blipFill>
        <p:spPr>
          <a:xfrm>
            <a:off x="6692405" y="2132856"/>
            <a:ext cx="2419350" cy="1885950"/>
          </a:xfrm>
          <a:prstGeom prst="rect">
            <a:avLst/>
          </a:prstGeom>
        </p:spPr>
      </p:pic>
      <p:sp>
        <p:nvSpPr>
          <p:cNvPr id="12" name="Rectángulo 11"/>
          <p:cNvSpPr/>
          <p:nvPr/>
        </p:nvSpPr>
        <p:spPr>
          <a:xfrm>
            <a:off x="251520" y="5085184"/>
            <a:ext cx="8424936" cy="461665"/>
          </a:xfrm>
          <a:prstGeom prst="rect">
            <a:avLst/>
          </a:prstGeom>
        </p:spPr>
        <p:txBody>
          <a:bodyPr wrap="square">
            <a:spAutoFit/>
          </a:bodyPr>
          <a:lstStyle/>
          <a:p>
            <a:r>
              <a:rPr lang="en-US" sz="1400" baseline="30000" dirty="0" smtClean="0"/>
              <a:t>1 </a:t>
            </a:r>
            <a:r>
              <a:rPr lang="en-US" sz="1200" dirty="0" smtClean="0"/>
              <a:t>J</a:t>
            </a:r>
            <a:r>
              <a:rPr lang="en-US" sz="1200" dirty="0"/>
              <a:t>. Dean and S. </a:t>
            </a:r>
            <a:r>
              <a:rPr lang="en-US" sz="1200" dirty="0" err="1"/>
              <a:t>Ghemawat</a:t>
            </a:r>
            <a:r>
              <a:rPr lang="en-US" sz="1200" dirty="0"/>
              <a:t> (Google). MapReduce: Simplified Data Processing on Large Clusters. OSDI'04: Sixth Symposium on Operating System Design and Implementation. 2004</a:t>
            </a:r>
          </a:p>
        </p:txBody>
      </p:sp>
      <p:sp>
        <p:nvSpPr>
          <p:cNvPr id="13" name="Rectángulo 12"/>
          <p:cNvSpPr/>
          <p:nvPr/>
        </p:nvSpPr>
        <p:spPr>
          <a:xfrm>
            <a:off x="251520" y="5805264"/>
            <a:ext cx="7704856" cy="461665"/>
          </a:xfrm>
          <a:prstGeom prst="rect">
            <a:avLst/>
          </a:prstGeom>
        </p:spPr>
        <p:txBody>
          <a:bodyPr wrap="square">
            <a:spAutoFit/>
          </a:bodyPr>
          <a:lstStyle/>
          <a:p>
            <a:r>
              <a:rPr lang="en-US" sz="1400" baseline="30000" dirty="0" smtClean="0"/>
              <a:t>2 </a:t>
            </a:r>
            <a:r>
              <a:rPr lang="en-US" sz="1200" dirty="0" smtClean="0"/>
              <a:t>Fay </a:t>
            </a:r>
            <a:r>
              <a:rPr lang="en-US" sz="1200" dirty="0"/>
              <a:t>Chang, et al., (Google) </a:t>
            </a:r>
            <a:r>
              <a:rPr lang="en-US" sz="1200" dirty="0" err="1"/>
              <a:t>Bigtable</a:t>
            </a:r>
            <a:r>
              <a:rPr lang="en-US" sz="1200" dirty="0"/>
              <a:t>: A Distributed Storage System for Structured Data Proceedings of OSDI '06, pp. 205–218, 2006</a:t>
            </a:r>
          </a:p>
        </p:txBody>
      </p:sp>
    </p:spTree>
    <p:extLst>
      <p:ext uri="{BB962C8B-B14F-4D97-AF65-F5344CB8AC3E}">
        <p14:creationId xmlns:p14="http://schemas.microsoft.com/office/powerpoint/2010/main" val="1965607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308602"/>
            <a:ext cx="9144000" cy="4240795"/>
          </a:xfrm>
          <a:prstGeom prst="rect">
            <a:avLst/>
          </a:prstGeom>
        </p:spPr>
      </p:pic>
      <p:sp>
        <p:nvSpPr>
          <p:cNvPr id="5" name="CuadroTexto 4"/>
          <p:cNvSpPr txBox="1"/>
          <p:nvPr/>
        </p:nvSpPr>
        <p:spPr>
          <a:xfrm>
            <a:off x="611560" y="548680"/>
            <a:ext cx="7723268" cy="523220"/>
          </a:xfrm>
          <a:prstGeom prst="rect">
            <a:avLst/>
          </a:prstGeom>
          <a:noFill/>
        </p:spPr>
        <p:txBody>
          <a:bodyPr wrap="none" rtlCol="0">
            <a:spAutoFit/>
          </a:bodyPr>
          <a:lstStyle/>
          <a:p>
            <a:r>
              <a:rPr lang="es-ES" sz="2000" dirty="0" smtClean="0"/>
              <a:t>… </a:t>
            </a:r>
            <a:r>
              <a:rPr lang="en-US" sz="2800" b="1" dirty="0" smtClean="0"/>
              <a:t>create a Blank Notebook (Python, but note other…)</a:t>
            </a:r>
            <a:r>
              <a:rPr lang="es-ES" sz="2000" dirty="0" smtClean="0"/>
              <a:t>:</a:t>
            </a:r>
            <a:endParaRPr lang="en-US" sz="2000" dirty="0"/>
          </a:p>
        </p:txBody>
      </p:sp>
      <p:cxnSp>
        <p:nvCxnSpPr>
          <p:cNvPr id="7" name="Conector recto de flecha 6"/>
          <p:cNvCxnSpPr>
            <a:stCxn id="5" idx="2"/>
          </p:cNvCxnSpPr>
          <p:nvPr/>
        </p:nvCxnSpPr>
        <p:spPr>
          <a:xfrm>
            <a:off x="4473194" y="1071900"/>
            <a:ext cx="2547078" cy="19970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16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39552" y="332656"/>
            <a:ext cx="7551619" cy="523220"/>
          </a:xfrm>
          <a:prstGeom prst="rect">
            <a:avLst/>
          </a:prstGeom>
          <a:noFill/>
        </p:spPr>
        <p:txBody>
          <a:bodyPr wrap="none" rtlCol="0">
            <a:spAutoFit/>
          </a:bodyPr>
          <a:lstStyle/>
          <a:p>
            <a:r>
              <a:rPr lang="es-ES" sz="2000" dirty="0" smtClean="0"/>
              <a:t>… </a:t>
            </a:r>
            <a:r>
              <a:rPr lang="en-US" sz="2800" b="1" dirty="0" smtClean="0"/>
              <a:t>if attached to a cluster, see </a:t>
            </a:r>
            <a:r>
              <a:rPr lang="en-US" sz="2800" b="1" dirty="0" err="1" smtClean="0"/>
              <a:t>SparkContext</a:t>
            </a:r>
            <a:r>
              <a:rPr lang="en-US" sz="2800" b="1" dirty="0" smtClean="0"/>
              <a:t> typing </a:t>
            </a:r>
            <a:r>
              <a:rPr lang="en-US" sz="2800" b="1" dirty="0" err="1" smtClean="0"/>
              <a:t>sc</a:t>
            </a:r>
            <a:r>
              <a:rPr lang="es-ES" sz="2000" dirty="0" smtClean="0"/>
              <a:t>:</a:t>
            </a:r>
            <a:endParaRPr lang="en-US" sz="2000" dirty="0"/>
          </a:p>
        </p:txBody>
      </p:sp>
      <p:pic>
        <p:nvPicPr>
          <p:cNvPr id="2" name="Imagen 1"/>
          <p:cNvPicPr>
            <a:picLocks noChangeAspect="1"/>
          </p:cNvPicPr>
          <p:nvPr/>
        </p:nvPicPr>
        <p:blipFill>
          <a:blip r:embed="rId2"/>
          <a:stretch>
            <a:fillRect/>
          </a:stretch>
        </p:blipFill>
        <p:spPr>
          <a:xfrm>
            <a:off x="251520" y="1268760"/>
            <a:ext cx="8602153" cy="4572681"/>
          </a:xfrm>
          <a:prstGeom prst="rect">
            <a:avLst/>
          </a:prstGeom>
        </p:spPr>
      </p:pic>
    </p:spTree>
    <p:extLst>
      <p:ext uri="{BB962C8B-B14F-4D97-AF65-F5344CB8AC3E}">
        <p14:creationId xmlns:p14="http://schemas.microsoft.com/office/powerpoint/2010/main" val="3383195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39552" y="332656"/>
            <a:ext cx="7752507" cy="1384995"/>
          </a:xfrm>
          <a:prstGeom prst="rect">
            <a:avLst/>
          </a:prstGeom>
          <a:noFill/>
        </p:spPr>
        <p:txBody>
          <a:bodyPr wrap="none" rtlCol="0">
            <a:spAutoFit/>
          </a:bodyPr>
          <a:lstStyle/>
          <a:p>
            <a:r>
              <a:rPr lang="es-ES" sz="2000" dirty="0" smtClean="0"/>
              <a:t>… </a:t>
            </a:r>
            <a:r>
              <a:rPr lang="en-US" sz="2800" b="1" dirty="0" smtClean="0"/>
              <a:t>locate Spark_Intro_1.ipynb in </a:t>
            </a:r>
            <a:r>
              <a:rPr lang="en-US" sz="2800" b="1" dirty="0" err="1" smtClean="0"/>
              <a:t>Databricks</a:t>
            </a:r>
            <a:r>
              <a:rPr lang="en-US" sz="2800" b="1" dirty="0" smtClean="0"/>
              <a:t> Workspace</a:t>
            </a:r>
          </a:p>
          <a:p>
            <a:endParaRPr lang="es-ES" sz="2800" b="1" dirty="0"/>
          </a:p>
          <a:p>
            <a:pPr marL="914400" lvl="1" indent="-457200">
              <a:buFont typeface="Arial" panose="020B0604020202020204" pitchFamily="34" charset="0"/>
              <a:buChar char="•"/>
            </a:pPr>
            <a:r>
              <a:rPr lang="en-US" sz="2800" b="1" dirty="0" smtClean="0">
                <a:solidFill>
                  <a:srgbClr val="FF0000"/>
                </a:solidFill>
              </a:rPr>
              <a:t>learn that you can: import /export </a:t>
            </a:r>
            <a:endParaRPr lang="en-US" sz="2000" dirty="0">
              <a:solidFill>
                <a:srgbClr val="FF0000"/>
              </a:solidFill>
            </a:endParaRPr>
          </a:p>
        </p:txBody>
      </p:sp>
      <p:pic>
        <p:nvPicPr>
          <p:cNvPr id="2" name="Imagen 1"/>
          <p:cNvPicPr>
            <a:picLocks noChangeAspect="1"/>
          </p:cNvPicPr>
          <p:nvPr/>
        </p:nvPicPr>
        <p:blipFill>
          <a:blip r:embed="rId2"/>
          <a:stretch>
            <a:fillRect/>
          </a:stretch>
        </p:blipFill>
        <p:spPr>
          <a:xfrm>
            <a:off x="1835696" y="2132856"/>
            <a:ext cx="4833026" cy="4176464"/>
          </a:xfrm>
          <a:prstGeom prst="rect">
            <a:avLst/>
          </a:prstGeom>
        </p:spPr>
      </p:pic>
    </p:spTree>
    <p:extLst>
      <p:ext uri="{BB962C8B-B14F-4D97-AF65-F5344CB8AC3E}">
        <p14:creationId xmlns:p14="http://schemas.microsoft.com/office/powerpoint/2010/main" val="32191786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smtClean="0"/>
              <a:t>MSTC_Intro_Apache_Spark_on_Databricks.ipynb</a:t>
            </a:r>
            <a:endParaRPr lang="en-US" dirty="0"/>
          </a:p>
        </p:txBody>
      </p:sp>
      <p:sp>
        <p:nvSpPr>
          <p:cNvPr id="3" name="Marcador de contenido 2"/>
          <p:cNvSpPr>
            <a:spLocks noGrp="1"/>
          </p:cNvSpPr>
          <p:nvPr>
            <p:ph idx="1"/>
          </p:nvPr>
        </p:nvSpPr>
        <p:spPr>
          <a:xfrm>
            <a:off x="467544" y="1268760"/>
            <a:ext cx="8229600" cy="4525963"/>
          </a:xfrm>
        </p:spPr>
        <p:txBody>
          <a:bodyPr>
            <a:normAutofit fontScale="62500" lnSpcReduction="20000"/>
          </a:bodyPr>
          <a:lstStyle/>
          <a:p>
            <a:pPr marL="0" indent="0">
              <a:buNone/>
            </a:pPr>
            <a:r>
              <a:rPr lang="en-US" sz="3300" b="1" dirty="0" smtClean="0"/>
              <a:t>Import this notebook from:</a:t>
            </a:r>
          </a:p>
          <a:p>
            <a:pPr marL="0" indent="0">
              <a:buNone/>
            </a:pPr>
            <a:endParaRPr lang="en-US" b="1" dirty="0" smtClean="0"/>
          </a:p>
          <a:p>
            <a:pPr marL="0" indent="0">
              <a:buNone/>
            </a:pPr>
            <a:r>
              <a:rPr lang="en-US" sz="2400" dirty="0">
                <a:hlinkClick r:id="rId2"/>
              </a:rPr>
              <a:t>https://</a:t>
            </a:r>
            <a:r>
              <a:rPr lang="en-US" sz="2400" dirty="0" smtClean="0">
                <a:hlinkClick r:id="rId2"/>
              </a:rPr>
              <a:t>github.com/MasterMSTC/PySpark_DataFrames_MLib/blob/master/MSTC_Intro_Apache_Spark_on_Databricks.ipynb</a:t>
            </a:r>
            <a:r>
              <a:rPr lang="en-US" sz="2400" dirty="0" smtClean="0"/>
              <a:t> </a:t>
            </a:r>
          </a:p>
          <a:p>
            <a:pPr marL="0" indent="0">
              <a:buNone/>
            </a:pPr>
            <a:endParaRPr lang="en-US" sz="2400" dirty="0"/>
          </a:p>
          <a:p>
            <a:pPr marL="0" indent="0">
              <a:buNone/>
            </a:pPr>
            <a:endParaRPr lang="en-US" sz="2400" dirty="0" smtClean="0"/>
          </a:p>
          <a:p>
            <a:pPr marL="0" indent="0">
              <a:buNone/>
            </a:pPr>
            <a:r>
              <a:rPr lang="en-US" sz="2400" dirty="0" smtClean="0">
                <a:solidFill>
                  <a:srgbClr val="FF0000"/>
                </a:solidFill>
              </a:rPr>
              <a:t>… and attach it to a Cluster (</a:t>
            </a:r>
            <a:r>
              <a:rPr lang="en-US" sz="2400" dirty="0" err="1">
                <a:solidFill>
                  <a:srgbClr val="FF0000"/>
                </a:solidFill>
              </a:rPr>
              <a:t>Q</a:t>
            </a:r>
            <a:r>
              <a:rPr lang="en-US" sz="2400" dirty="0" err="1" smtClean="0">
                <a:solidFill>
                  <a:srgbClr val="FF0000"/>
                </a:solidFill>
              </a:rPr>
              <a:t>uickstart</a:t>
            </a:r>
            <a:r>
              <a:rPr lang="en-US" sz="2400" dirty="0" smtClean="0">
                <a:solidFill>
                  <a:srgbClr val="FF0000"/>
                </a:solidFill>
              </a:rPr>
              <a:t>)</a:t>
            </a:r>
          </a:p>
          <a:p>
            <a:pPr marL="0" indent="0">
              <a:buNone/>
            </a:pPr>
            <a:endParaRPr lang="es-ES" sz="2400" dirty="0" smtClean="0">
              <a:solidFill>
                <a:srgbClr val="FF0000"/>
              </a:solidFill>
            </a:endParaRPr>
          </a:p>
          <a:p>
            <a:pPr marL="0" indent="0">
              <a:buNone/>
            </a:pPr>
            <a:endParaRPr lang="en-US" sz="2400" dirty="0" smtClean="0"/>
          </a:p>
          <a:p>
            <a:pPr marL="0" indent="0">
              <a:buNone/>
            </a:pPr>
            <a:r>
              <a:rPr lang="en-US" sz="2400" dirty="0" smtClean="0"/>
              <a:t>-----------------------------------------------------</a:t>
            </a:r>
          </a:p>
          <a:p>
            <a:pPr marL="0" indent="0">
              <a:buNone/>
            </a:pPr>
            <a:r>
              <a:rPr lang="en-US" sz="2400" dirty="0" smtClean="0"/>
              <a:t>NOTE some peculiarities:</a:t>
            </a:r>
          </a:p>
          <a:p>
            <a:pPr marL="0" indent="0">
              <a:buNone/>
            </a:pPr>
            <a:endParaRPr lang="es-ES" sz="2400" dirty="0">
              <a:solidFill>
                <a:srgbClr val="FF0000"/>
              </a:solidFill>
            </a:endParaRPr>
          </a:p>
          <a:p>
            <a:pPr marL="0" indent="0">
              <a:buNone/>
            </a:pPr>
            <a:r>
              <a:rPr lang="en-US" sz="2600" b="1" dirty="0"/>
              <a:t>Dashboards</a:t>
            </a:r>
          </a:p>
          <a:p>
            <a:pPr marL="0" indent="0">
              <a:buNone/>
            </a:pPr>
            <a:endParaRPr lang="en-US" sz="2400" dirty="0"/>
          </a:p>
          <a:p>
            <a:pPr marL="0" indent="0">
              <a:buNone/>
            </a:pPr>
            <a:r>
              <a:rPr lang="en-US" sz="2400" dirty="0" smtClean="0"/>
              <a:t>Dashboards </a:t>
            </a:r>
            <a:r>
              <a:rPr lang="en-US" sz="2400" dirty="0"/>
              <a:t>can be created from notebooks as a way of displaying the output of cells without the code that generates them.</a:t>
            </a:r>
          </a:p>
          <a:p>
            <a:pPr marL="0" indent="0">
              <a:buNone/>
            </a:pPr>
            <a:endParaRPr lang="en-US" sz="2400" dirty="0"/>
          </a:p>
          <a:p>
            <a:pPr marL="0" indent="0">
              <a:buNone/>
            </a:pPr>
            <a:r>
              <a:rPr lang="en-US" sz="2400" dirty="0"/>
              <a:t>Notebooks </a:t>
            </a:r>
            <a:r>
              <a:rPr lang="en-US" sz="2400" b="1" dirty="0"/>
              <a:t>can also be scheduled as jobs in one click either to run a data pipeline, update a machine learning model, or update a dashboard</a:t>
            </a:r>
            <a:r>
              <a:rPr lang="en-US" sz="2400" dirty="0">
                <a:solidFill>
                  <a:srgbClr val="FF0000"/>
                </a:solidFill>
              </a:rPr>
              <a:t>.</a:t>
            </a:r>
            <a:endParaRPr lang="en-US" sz="2400" dirty="0" smtClean="0">
              <a:solidFill>
                <a:srgbClr val="FF0000"/>
              </a:solidFill>
            </a:endParaRPr>
          </a:p>
          <a:p>
            <a:pPr marL="0" indent="0">
              <a:buNone/>
            </a:pPr>
            <a:endParaRPr lang="es-ES" sz="2400" b="1" dirty="0">
              <a:solidFill>
                <a:srgbClr val="FF0000"/>
              </a:solidFill>
            </a:endParaRPr>
          </a:p>
        </p:txBody>
      </p:sp>
    </p:spTree>
    <p:extLst>
      <p:ext uri="{BB962C8B-B14F-4D97-AF65-F5344CB8AC3E}">
        <p14:creationId xmlns:p14="http://schemas.microsoft.com/office/powerpoint/2010/main" val="191384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t>Programming </a:t>
            </a:r>
            <a:r>
              <a:rPr lang="en-GB" b="1" dirty="0"/>
              <a:t>with RDDS</a:t>
            </a:r>
            <a:endParaRPr lang="en-US" dirty="0"/>
          </a:p>
        </p:txBody>
      </p:sp>
      <p:sp>
        <p:nvSpPr>
          <p:cNvPr id="3" name="2 Rectángulo"/>
          <p:cNvSpPr/>
          <p:nvPr/>
        </p:nvSpPr>
        <p:spPr>
          <a:xfrm>
            <a:off x="820387" y="1371600"/>
            <a:ext cx="7772400" cy="3416320"/>
          </a:xfrm>
          <a:prstGeom prst="rect">
            <a:avLst/>
          </a:prstGeom>
        </p:spPr>
        <p:txBody>
          <a:bodyPr wrap="square">
            <a:spAutoFit/>
          </a:bodyPr>
          <a:lstStyle/>
          <a:p>
            <a:r>
              <a:rPr lang="en-US" sz="2400" b="1" dirty="0" smtClean="0"/>
              <a:t>Once </a:t>
            </a:r>
            <a:r>
              <a:rPr lang="en-US" sz="2400" b="1" dirty="0"/>
              <a:t>you have a </a:t>
            </a:r>
            <a:r>
              <a:rPr lang="en-US" sz="2400" b="1" dirty="0" err="1"/>
              <a:t>SparkContext</a:t>
            </a:r>
            <a:r>
              <a:rPr lang="en-US" sz="2400" b="1" dirty="0"/>
              <a:t> you can use it to build </a:t>
            </a:r>
            <a:r>
              <a:rPr lang="en-US" sz="2400" b="1" dirty="0" smtClean="0"/>
              <a:t>RDDs in</a:t>
            </a:r>
            <a:r>
              <a:rPr lang="en-US" sz="2400" dirty="0" smtClean="0"/>
              <a:t> </a:t>
            </a:r>
            <a:r>
              <a:rPr lang="en-US" sz="2400" b="1" dirty="0"/>
              <a:t>two ways </a:t>
            </a:r>
            <a:r>
              <a:rPr lang="en-US" sz="2400" dirty="0" smtClean="0"/>
              <a:t>:</a:t>
            </a:r>
            <a:endParaRPr lang="en-US" sz="2400" dirty="0"/>
          </a:p>
          <a:p>
            <a:endParaRPr lang="en-US" sz="2400" dirty="0"/>
          </a:p>
          <a:p>
            <a:pPr marL="342900" indent="-342900">
              <a:buFont typeface="Wingdings" panose="05000000000000000000" pitchFamily="2" charset="2"/>
              <a:buChar char="q"/>
            </a:pPr>
            <a:r>
              <a:rPr lang="en-US" sz="2400" dirty="0"/>
              <a:t> </a:t>
            </a:r>
            <a:r>
              <a:rPr lang="en-US" sz="2400" i="1" dirty="0"/>
              <a:t>parallelizing</a:t>
            </a:r>
            <a:r>
              <a:rPr lang="en-US" sz="2400" dirty="0"/>
              <a:t> an existing collection in your driver program, </a:t>
            </a:r>
          </a:p>
          <a:p>
            <a:endParaRPr lang="en-US" sz="2400" dirty="0"/>
          </a:p>
          <a:p>
            <a:pPr marL="342900" indent="-342900">
              <a:buFont typeface="Wingdings" panose="05000000000000000000" pitchFamily="2" charset="2"/>
              <a:buChar char="q"/>
            </a:pPr>
            <a:r>
              <a:rPr lang="en-US" sz="2400" dirty="0"/>
              <a:t>or referencing a dataset in an external storage system, such as a shared </a:t>
            </a:r>
            <a:r>
              <a:rPr lang="en-US" sz="2400" dirty="0" err="1"/>
              <a:t>filesystem</a:t>
            </a:r>
            <a:r>
              <a:rPr lang="en-US" sz="2400" dirty="0"/>
              <a:t>, </a:t>
            </a:r>
            <a:r>
              <a:rPr lang="en-US" sz="2400" dirty="0" err="1"/>
              <a:t>HDFS</a:t>
            </a:r>
            <a:r>
              <a:rPr lang="en-US" sz="2400" dirty="0"/>
              <a:t>, </a:t>
            </a:r>
            <a:r>
              <a:rPr lang="en-US" sz="2400" dirty="0" err="1"/>
              <a:t>HBase</a:t>
            </a:r>
            <a:r>
              <a:rPr lang="en-US" sz="2400" dirty="0"/>
              <a:t>, or any data source offering a Hadoop </a:t>
            </a:r>
            <a:r>
              <a:rPr lang="en-US" sz="2400" dirty="0" err="1"/>
              <a:t>InputFormat</a:t>
            </a:r>
            <a:r>
              <a:rPr lang="en-US" sz="2400" dirty="0"/>
              <a:t>.</a:t>
            </a:r>
          </a:p>
          <a:p>
            <a:pPr marL="285750" indent="-285750">
              <a:buFont typeface="Wingdings" panose="05000000000000000000" pitchFamily="2" charset="2"/>
              <a:buChar char="§"/>
            </a:pPr>
            <a:endParaRPr lang="en-US" sz="2400" dirty="0"/>
          </a:p>
        </p:txBody>
      </p:sp>
    </p:spTree>
    <p:extLst>
      <p:ext uri="{BB962C8B-B14F-4D97-AF65-F5344CB8AC3E}">
        <p14:creationId xmlns:p14="http://schemas.microsoft.com/office/powerpoint/2010/main" val="1960815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3568" y="1196752"/>
            <a:ext cx="7848600" cy="4886325"/>
          </a:xfrm>
          <a:prstGeom prst="rect">
            <a:avLst/>
          </a:prstGeom>
        </p:spPr>
      </p:pic>
      <p:sp>
        <p:nvSpPr>
          <p:cNvPr id="5" name="Rectángulo 4"/>
          <p:cNvSpPr/>
          <p:nvPr/>
        </p:nvSpPr>
        <p:spPr>
          <a:xfrm>
            <a:off x="395536" y="332656"/>
            <a:ext cx="4325158" cy="584775"/>
          </a:xfrm>
          <a:prstGeom prst="rect">
            <a:avLst/>
          </a:prstGeom>
        </p:spPr>
        <p:txBody>
          <a:bodyPr wrap="none">
            <a:spAutoFit/>
          </a:bodyPr>
          <a:lstStyle/>
          <a:p>
            <a:r>
              <a:rPr lang="en-US" sz="3200" b="1" dirty="0" smtClean="0"/>
              <a:t>Learn how to upload data</a:t>
            </a:r>
            <a:endParaRPr lang="en-US" sz="3200" b="1" dirty="0"/>
          </a:p>
        </p:txBody>
      </p:sp>
    </p:spTree>
    <p:extLst>
      <p:ext uri="{BB962C8B-B14F-4D97-AF65-F5344CB8AC3E}">
        <p14:creationId xmlns:p14="http://schemas.microsoft.com/office/powerpoint/2010/main" val="1282586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323528" y="980728"/>
            <a:ext cx="8100267" cy="5709255"/>
          </a:xfrm>
          <a:prstGeom prst="rect">
            <a:avLst/>
          </a:prstGeom>
        </p:spPr>
        <p:txBody>
          <a:bodyPr wrap="square">
            <a:spAutoFit/>
          </a:bodyPr>
          <a:lstStyle/>
          <a:p>
            <a:pPr marL="457200" indent="-457200" algn="just">
              <a:spcAft>
                <a:spcPts val="2400"/>
              </a:spcAft>
              <a:buFont typeface="Arial" panose="020B0604020202020204" pitchFamily="34" charset="0"/>
              <a:buChar char="•"/>
            </a:pPr>
            <a:r>
              <a:rPr lang="en-US" sz="2800" dirty="0" smtClean="0"/>
              <a:t>Resilient </a:t>
            </a:r>
            <a:r>
              <a:rPr lang="en-US" sz="2800" dirty="0"/>
              <a:t>Distributed </a:t>
            </a:r>
            <a:r>
              <a:rPr lang="en-US" sz="2800" dirty="0" smtClean="0"/>
              <a:t>Data Sets are simply </a:t>
            </a:r>
            <a:r>
              <a:rPr lang="en-US" sz="2800" b="1" i="1" dirty="0" smtClean="0">
                <a:solidFill>
                  <a:srgbClr val="00B050"/>
                </a:solidFill>
              </a:rPr>
              <a:t>immutable</a:t>
            </a:r>
            <a:r>
              <a:rPr lang="en-US" sz="2800" dirty="0" smtClean="0"/>
              <a:t> distributed collection of elements.</a:t>
            </a:r>
          </a:p>
          <a:p>
            <a:pPr marL="457200" indent="-457200" algn="just">
              <a:spcAft>
                <a:spcPts val="2400"/>
              </a:spcAft>
              <a:buFont typeface="Arial" panose="020B0604020202020204" pitchFamily="34" charset="0"/>
              <a:buChar char="•"/>
            </a:pPr>
            <a:r>
              <a:rPr lang="en-US" sz="2800" dirty="0" smtClean="0"/>
              <a:t>RDDs can contain any type of Python, R, Java or Scala objects. Including user-defined classes.</a:t>
            </a:r>
          </a:p>
          <a:p>
            <a:pPr marL="457200" indent="-457200" algn="just">
              <a:spcAft>
                <a:spcPts val="2400"/>
              </a:spcAft>
              <a:buFont typeface="Arial" panose="020B0604020202020204" pitchFamily="34" charset="0"/>
              <a:buChar char="•"/>
            </a:pPr>
            <a:r>
              <a:rPr lang="en-US" sz="2800" b="1" dirty="0" smtClean="0">
                <a:solidFill>
                  <a:srgbClr val="00B0F0"/>
                </a:solidFill>
              </a:rPr>
              <a:t>RDDs can be created in two ways</a:t>
            </a:r>
            <a:r>
              <a:rPr lang="en-US" sz="2800" dirty="0" smtClean="0"/>
              <a:t>:</a:t>
            </a:r>
          </a:p>
          <a:p>
            <a:pPr marL="1371600" lvl="2" indent="-457200" algn="just">
              <a:spcAft>
                <a:spcPts val="600"/>
              </a:spcAft>
              <a:buFont typeface="Courier New" panose="02070309020205020404" pitchFamily="49" charset="0"/>
              <a:buChar char="o"/>
            </a:pPr>
            <a:r>
              <a:rPr lang="en-US" sz="2400" b="1" dirty="0" smtClean="0">
                <a:solidFill>
                  <a:srgbClr val="BC6B1A"/>
                </a:solidFill>
              </a:rPr>
              <a:t>loading </a:t>
            </a:r>
            <a:r>
              <a:rPr lang="en-US" sz="2400" dirty="0" smtClean="0"/>
              <a:t>an external dataset;</a:t>
            </a:r>
          </a:p>
          <a:p>
            <a:pPr lvl="2" algn="just">
              <a:spcAft>
                <a:spcPts val="2400"/>
              </a:spcAft>
            </a:pPr>
            <a:r>
              <a:rPr lang="en-US" sz="2400" dirty="0"/>
              <a:t>	</a:t>
            </a:r>
            <a:r>
              <a:rPr lang="en-US" sz="2400" dirty="0" err="1"/>
              <a:t>data_file</a:t>
            </a:r>
            <a:r>
              <a:rPr lang="en-US" sz="2400" dirty="0"/>
              <a:t> = </a:t>
            </a:r>
            <a:r>
              <a:rPr lang="en-US" sz="2400" dirty="0" smtClean="0"/>
              <a:t>"churn_bigml_80.csv</a:t>
            </a:r>
            <a:r>
              <a:rPr lang="en-US" sz="2400" dirty="0"/>
              <a:t>"</a:t>
            </a:r>
          </a:p>
          <a:p>
            <a:pPr lvl="2" algn="just">
              <a:spcAft>
                <a:spcPts val="2400"/>
              </a:spcAft>
            </a:pPr>
            <a:r>
              <a:rPr lang="en-US" sz="2400" dirty="0" smtClean="0"/>
              <a:t>	</a:t>
            </a:r>
            <a:r>
              <a:rPr lang="en-US" sz="2400" dirty="0" err="1" smtClean="0"/>
              <a:t>raw_data</a:t>
            </a:r>
            <a:r>
              <a:rPr lang="en-US" sz="2400" dirty="0" smtClean="0"/>
              <a:t> </a:t>
            </a:r>
            <a:r>
              <a:rPr lang="en-US" sz="2400" dirty="0"/>
              <a:t>= </a:t>
            </a:r>
            <a:r>
              <a:rPr lang="en-US" sz="2400" dirty="0" err="1"/>
              <a:t>sc.textFile</a:t>
            </a:r>
            <a:r>
              <a:rPr lang="en-US" sz="2400" dirty="0"/>
              <a:t>(</a:t>
            </a:r>
            <a:r>
              <a:rPr lang="en-US" sz="2400" dirty="0" err="1"/>
              <a:t>data_file</a:t>
            </a:r>
            <a:r>
              <a:rPr lang="en-US" sz="2400" dirty="0"/>
              <a:t>)</a:t>
            </a:r>
            <a:endParaRPr lang="en-US" sz="2400" dirty="0" smtClean="0"/>
          </a:p>
          <a:p>
            <a:pPr marL="1371600" lvl="2" indent="-457200" algn="just">
              <a:spcAft>
                <a:spcPts val="2400"/>
              </a:spcAft>
              <a:buFont typeface="Courier New" panose="02070309020205020404" pitchFamily="49" charset="0"/>
              <a:buChar char="o"/>
            </a:pPr>
            <a:r>
              <a:rPr lang="en-US" sz="2400" dirty="0" smtClean="0"/>
              <a:t>or </a:t>
            </a:r>
            <a:r>
              <a:rPr lang="en-US" sz="2400" b="1" dirty="0" smtClean="0">
                <a:solidFill>
                  <a:srgbClr val="BC6B1A"/>
                </a:solidFill>
              </a:rPr>
              <a:t>by distributing a collection of objects </a:t>
            </a:r>
            <a:r>
              <a:rPr lang="en-US" sz="2400" dirty="0" smtClean="0"/>
              <a:t>(e.g. a list or set) in the driver program</a:t>
            </a:r>
            <a:r>
              <a:rPr lang="en-GB" sz="2400" dirty="0"/>
              <a:t>.</a:t>
            </a:r>
            <a:endParaRPr lang="en-US" sz="2400" dirty="0"/>
          </a:p>
        </p:txBody>
      </p:sp>
    </p:spTree>
    <p:extLst>
      <p:ext uri="{BB962C8B-B14F-4D97-AF65-F5344CB8AC3E}">
        <p14:creationId xmlns:p14="http://schemas.microsoft.com/office/powerpoint/2010/main" val="3981413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b="1" dirty="0"/>
              <a:t>Programming with RDDS</a:t>
            </a:r>
            <a:endParaRPr lang="en-US" b="1" dirty="0"/>
          </a:p>
        </p:txBody>
      </p:sp>
      <p:sp>
        <p:nvSpPr>
          <p:cNvPr id="2" name="1 Rectángulo"/>
          <p:cNvSpPr/>
          <p:nvPr/>
        </p:nvSpPr>
        <p:spPr>
          <a:xfrm>
            <a:off x="395536" y="1412776"/>
            <a:ext cx="7848872" cy="1877437"/>
          </a:xfrm>
          <a:prstGeom prst="rect">
            <a:avLst/>
          </a:prstGeom>
        </p:spPr>
        <p:txBody>
          <a:bodyPr wrap="square">
            <a:spAutoFit/>
          </a:bodyPr>
          <a:lstStyle/>
          <a:p>
            <a:pPr algn="just">
              <a:spcAft>
                <a:spcPts val="1200"/>
              </a:spcAft>
            </a:pPr>
            <a:r>
              <a:rPr lang="en-US" sz="4000" b="1" dirty="0" smtClean="0"/>
              <a:t>We will follow</a:t>
            </a:r>
          </a:p>
          <a:p>
            <a:pPr marL="457200" indent="-457200" algn="just">
              <a:spcAft>
                <a:spcPts val="1200"/>
              </a:spcAft>
              <a:buFont typeface="Arial" panose="020B0604020202020204" pitchFamily="34" charset="0"/>
              <a:buChar char="•"/>
            </a:pPr>
            <a:endParaRPr lang="en-US" sz="2800" dirty="0"/>
          </a:p>
          <a:p>
            <a:pPr algn="just">
              <a:spcAft>
                <a:spcPts val="1200"/>
              </a:spcAft>
            </a:pPr>
            <a:r>
              <a:rPr lang="en-US" sz="2800" dirty="0" err="1" smtClean="0"/>
              <a:t>WORKING_MSTC_Spark_rdd_intro.ipynb</a:t>
            </a:r>
            <a:endParaRPr lang="en-US" sz="2800" dirty="0" smtClean="0"/>
          </a:p>
        </p:txBody>
      </p:sp>
    </p:spTree>
    <p:extLst>
      <p:ext uri="{BB962C8B-B14F-4D97-AF65-F5344CB8AC3E}">
        <p14:creationId xmlns:p14="http://schemas.microsoft.com/office/powerpoint/2010/main" val="11029581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031873"/>
          </a:xfrm>
          <a:prstGeom prst="rect">
            <a:avLst/>
          </a:prstGeom>
        </p:spPr>
        <p:txBody>
          <a:bodyPr wrap="square">
            <a:spAutoFit/>
          </a:bodyPr>
          <a:lstStyle/>
          <a:p>
            <a:pPr algn="just">
              <a:spcAft>
                <a:spcPts val="2400"/>
              </a:spcAft>
            </a:pPr>
            <a:r>
              <a:rPr lang="en-US" sz="2800" dirty="0" err="1" smtClean="0"/>
              <a:t>RDDs</a:t>
            </a:r>
            <a:r>
              <a:rPr lang="en-US" sz="2800" dirty="0" smtClean="0"/>
              <a:t> support two types of </a:t>
            </a:r>
            <a:r>
              <a:rPr lang="en-US" sz="2800" b="1" i="1" dirty="0" smtClean="0">
                <a:solidFill>
                  <a:srgbClr val="00B050"/>
                </a:solidFill>
              </a:rPr>
              <a:t>Operations</a:t>
            </a:r>
            <a:r>
              <a:rPr lang="en-US" sz="2800" dirty="0" smtClean="0"/>
              <a:t>:</a:t>
            </a:r>
          </a:p>
          <a:p>
            <a:pPr marL="914400" lvl="1" indent="-457200" algn="just">
              <a:spcAft>
                <a:spcPts val="2400"/>
              </a:spcAft>
              <a:buFont typeface="Arial" panose="020B0604020202020204" pitchFamily="34" charset="0"/>
              <a:buChar char="•"/>
            </a:pPr>
            <a:r>
              <a:rPr lang="en-US" sz="2800" b="1" i="1" dirty="0" smtClean="0">
                <a:solidFill>
                  <a:srgbClr val="00B050"/>
                </a:solidFill>
              </a:rPr>
              <a:t>Transformations</a:t>
            </a:r>
            <a:r>
              <a:rPr lang="en-US" sz="2800" dirty="0" smtClean="0"/>
              <a:t>: return a new </a:t>
            </a:r>
            <a:r>
              <a:rPr lang="en-US" sz="2800" dirty="0" err="1" smtClean="0"/>
              <a:t>RDD</a:t>
            </a:r>
            <a:r>
              <a:rPr lang="en-US" sz="2800" dirty="0" smtClean="0"/>
              <a:t>, as map() and filter()</a:t>
            </a:r>
          </a:p>
          <a:p>
            <a:pPr marL="914400" lvl="1" indent="-457200" algn="just">
              <a:spcAft>
                <a:spcPts val="2400"/>
              </a:spcAft>
              <a:buFont typeface="Arial" panose="020B0604020202020204" pitchFamily="34" charset="0"/>
              <a:buChar char="•"/>
            </a:pPr>
            <a:r>
              <a:rPr lang="en-US" sz="2800" b="1" i="1" dirty="0" smtClean="0">
                <a:solidFill>
                  <a:srgbClr val="00B050"/>
                </a:solidFill>
              </a:rPr>
              <a:t>Actions</a:t>
            </a:r>
            <a:r>
              <a:rPr lang="en-US" sz="2800" dirty="0" smtClean="0"/>
              <a:t>: return a result to the driver program or write it to storage, such as count() and first()</a:t>
            </a:r>
          </a:p>
          <a:p>
            <a:pPr lvl="1" algn="just">
              <a:spcAft>
                <a:spcPts val="2400"/>
              </a:spcAft>
            </a:pPr>
            <a:r>
              <a:rPr lang="en-US" sz="2800" b="1" dirty="0" smtClean="0">
                <a:effectLst>
                  <a:outerShdw blurRad="38100" dist="38100" dir="2700000" algn="tl">
                    <a:srgbClr val="000000">
                      <a:alpha val="43137"/>
                    </a:srgbClr>
                  </a:outerShdw>
                </a:effectLst>
              </a:rPr>
              <a:t>Spark treats transformations and actions very differently !!!</a:t>
            </a:r>
          </a:p>
        </p:txBody>
      </p:sp>
    </p:spTree>
    <p:extLst>
      <p:ext uri="{BB962C8B-B14F-4D97-AF65-F5344CB8AC3E}">
        <p14:creationId xmlns:p14="http://schemas.microsoft.com/office/powerpoint/2010/main" val="2579096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3539430"/>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Transformations</a:t>
            </a:r>
          </a:p>
          <a:p>
            <a:pPr indent="-457200" algn="just">
              <a:spcAft>
                <a:spcPts val="2400"/>
              </a:spcAft>
              <a:buFont typeface="Arial" panose="020B0604020202020204" pitchFamily="34" charset="0"/>
              <a:buChar char="•"/>
            </a:pPr>
            <a:r>
              <a:rPr lang="en-US" sz="2800" dirty="0"/>
              <a:t>Are computed </a:t>
            </a:r>
            <a:r>
              <a:rPr lang="en-US" sz="2800" b="1" i="1" dirty="0">
                <a:solidFill>
                  <a:srgbClr val="00B050"/>
                </a:solidFill>
              </a:rPr>
              <a:t>lazily</a:t>
            </a:r>
            <a:r>
              <a:rPr lang="en-US" sz="2800" dirty="0"/>
              <a:t> : only when they are used in </a:t>
            </a:r>
            <a:r>
              <a:rPr lang="en-US" sz="2800" dirty="0" smtClean="0"/>
              <a:t>actions</a:t>
            </a:r>
          </a:p>
          <a:p>
            <a:pPr indent="-457200" algn="just">
              <a:spcAft>
                <a:spcPts val="2400"/>
              </a:spcAft>
              <a:buFont typeface="Arial" panose="020B0604020202020204" pitchFamily="34" charset="0"/>
              <a:buChar char="•"/>
            </a:pPr>
            <a:endParaRPr lang="en-US" sz="2800" dirty="0"/>
          </a:p>
          <a:p>
            <a:pPr algn="just">
              <a:spcAft>
                <a:spcPts val="2400"/>
              </a:spcAft>
            </a:pPr>
            <a:r>
              <a:rPr lang="en-US" sz="2800" dirty="0" smtClean="0"/>
              <a:t>… we will discus this later and see it in the example notebooks</a:t>
            </a:r>
            <a:endParaRPr lang="en-US" sz="2800" dirty="0"/>
          </a:p>
        </p:txBody>
      </p:sp>
    </p:spTree>
    <p:extLst>
      <p:ext uri="{BB962C8B-B14F-4D97-AF65-F5344CB8AC3E}">
        <p14:creationId xmlns:p14="http://schemas.microsoft.com/office/powerpoint/2010/main" val="628098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667625" cy="425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578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3046988"/>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Actions</a:t>
            </a:r>
          </a:p>
          <a:p>
            <a:pPr indent="-457200" algn="just">
              <a:spcAft>
                <a:spcPts val="2400"/>
              </a:spcAft>
              <a:buFont typeface="Arial" panose="020B0604020202020204" pitchFamily="34" charset="0"/>
              <a:buChar char="•"/>
            </a:pPr>
            <a:r>
              <a:rPr lang="en-US" sz="2800" i="1" dirty="0" smtClean="0"/>
              <a:t>do something </a:t>
            </a:r>
            <a:r>
              <a:rPr lang="en-US" sz="2800" dirty="0" smtClean="0"/>
              <a:t>with a </a:t>
            </a:r>
            <a:r>
              <a:rPr lang="en-US" sz="2800" dirty="0" err="1" smtClean="0"/>
              <a:t>RDD</a:t>
            </a:r>
            <a:r>
              <a:rPr lang="en-US" sz="2800" dirty="0" smtClean="0"/>
              <a:t>: take() collect() count()</a:t>
            </a:r>
          </a:p>
          <a:p>
            <a:pPr indent="-457200" algn="just">
              <a:spcAft>
                <a:spcPts val="2400"/>
              </a:spcAft>
              <a:buFont typeface="Arial" panose="020B0604020202020204" pitchFamily="34" charset="0"/>
              <a:buChar char="•"/>
            </a:pPr>
            <a:r>
              <a:rPr lang="en-US" sz="2800" dirty="0" smtClean="0"/>
              <a:t>Return a final value to the driver program or write data to an external storage system</a:t>
            </a:r>
            <a:endParaRPr lang="en-US" sz="2800" dirty="0"/>
          </a:p>
          <a:p>
            <a:pPr algn="just">
              <a:spcAft>
                <a:spcPts val="2400"/>
              </a:spcAft>
            </a:pP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20356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4770537"/>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Actions:</a:t>
            </a:r>
          </a:p>
          <a:p>
            <a:pPr algn="just">
              <a:spcAft>
                <a:spcPts val="2400"/>
              </a:spcAft>
            </a:pPr>
            <a:r>
              <a:rPr lang="en-US" sz="2000" b="1" dirty="0" smtClean="0"/>
              <a:t>Actions </a:t>
            </a:r>
            <a:endParaRPr lang="en-US" sz="2000" dirty="0" smtClean="0"/>
          </a:p>
          <a:p>
            <a:pPr marL="342900" indent="-342900" algn="just">
              <a:spcAft>
                <a:spcPts val="2400"/>
              </a:spcAft>
              <a:buFont typeface="Arial" panose="020B0604020202020204" pitchFamily="34" charset="0"/>
              <a:buChar char="•"/>
            </a:pPr>
            <a:r>
              <a:rPr lang="en-US" sz="2000" b="1" dirty="0" err="1" smtClean="0"/>
              <a:t>RDD.collect</a:t>
            </a:r>
            <a:r>
              <a:rPr lang="en-US" sz="2000" b="1" dirty="0" smtClean="0"/>
              <a:t>() </a:t>
            </a:r>
            <a:r>
              <a:rPr lang="en-US" sz="2000" dirty="0" smtClean="0"/>
              <a:t>returns </a:t>
            </a:r>
            <a:r>
              <a:rPr lang="en-US" sz="2000" dirty="0"/>
              <a:t>the entire </a:t>
            </a:r>
            <a:r>
              <a:rPr lang="en-US" sz="2000" dirty="0" err="1"/>
              <a:t>RDD’s</a:t>
            </a:r>
            <a:r>
              <a:rPr lang="en-US" sz="2000" dirty="0"/>
              <a:t> contents. collect suffers from the restriction that all of </a:t>
            </a:r>
            <a:r>
              <a:rPr lang="en-US" sz="2000" b="1" dirty="0">
                <a:solidFill>
                  <a:srgbClr val="FF0000"/>
                </a:solidFill>
              </a:rPr>
              <a:t>your data must fit on a single machine</a:t>
            </a:r>
            <a:r>
              <a:rPr lang="en-US" sz="2000" dirty="0"/>
              <a:t>, as it all needs to be copied to the driver</a:t>
            </a:r>
            <a:r>
              <a:rPr lang="en-US" sz="2000" dirty="0" smtClean="0"/>
              <a:t>.</a:t>
            </a:r>
            <a:endParaRPr lang="en-US" sz="2000" dirty="0"/>
          </a:p>
          <a:p>
            <a:pPr marL="342900" indent="-342900" algn="just">
              <a:spcAft>
                <a:spcPts val="2400"/>
              </a:spcAft>
              <a:buFont typeface="Arial" panose="020B0604020202020204" pitchFamily="34" charset="0"/>
              <a:buChar char="•"/>
            </a:pPr>
            <a:r>
              <a:rPr lang="en-US" sz="2000" b="1" dirty="0" err="1" smtClean="0"/>
              <a:t>RDD.take</a:t>
            </a:r>
            <a:r>
              <a:rPr lang="en-US" sz="2000" b="1" dirty="0" smtClean="0"/>
              <a:t>(n</a:t>
            </a:r>
            <a:r>
              <a:rPr lang="en-US" sz="2000" b="1" dirty="0"/>
              <a:t>) </a:t>
            </a:r>
            <a:r>
              <a:rPr lang="en-US" sz="2000" dirty="0"/>
              <a:t>returns n elements from the </a:t>
            </a:r>
            <a:r>
              <a:rPr lang="en-US" sz="2000" dirty="0" err="1"/>
              <a:t>RDD</a:t>
            </a:r>
            <a:r>
              <a:rPr lang="en-US" sz="2000" dirty="0"/>
              <a:t> and attempts to minimize the number of partitions it accesses, so it may represent a biased collection. Its important to note that these operations do not return the elements in the order you might expect. </a:t>
            </a:r>
            <a:r>
              <a:rPr lang="en-US" sz="2000" dirty="0" err="1"/>
              <a:t>takeOrdered</a:t>
            </a:r>
            <a:r>
              <a:rPr lang="en-US" sz="2000" dirty="0"/>
              <a:t>(</a:t>
            </a:r>
            <a:r>
              <a:rPr lang="en-US" sz="2000" dirty="0" err="1"/>
              <a:t>num</a:t>
            </a:r>
            <a:r>
              <a:rPr lang="en-US" sz="2000" dirty="0"/>
              <a:t>)(</a:t>
            </a:r>
            <a:r>
              <a:rPr lang="en-US" sz="2000" dirty="0" smtClean="0"/>
              <a:t>ordering) return </a:t>
            </a:r>
            <a:r>
              <a:rPr lang="en-US" sz="2000" dirty="0" err="1"/>
              <a:t>num</a:t>
            </a:r>
            <a:r>
              <a:rPr lang="en-US" sz="2000" dirty="0"/>
              <a:t> elements based on providing ordering</a:t>
            </a:r>
          </a:p>
          <a:p>
            <a:pPr algn="just">
              <a:spcAft>
                <a:spcPts val="2400"/>
              </a:spcAft>
            </a:pPr>
            <a:r>
              <a:rPr lang="en-US" sz="2000" b="1" dirty="0" smtClean="0"/>
              <a:t>Note: </a:t>
            </a:r>
            <a:r>
              <a:rPr lang="en-US" sz="2000" dirty="0" smtClean="0"/>
              <a:t>These </a:t>
            </a:r>
            <a:r>
              <a:rPr lang="en-US" sz="2000" dirty="0"/>
              <a:t>operations are useful for unit tests and quick debugging, but may introduce bottlenecks when dealing with large amounts of data</a:t>
            </a:r>
            <a:r>
              <a:rPr lang="en-US" sz="2000" dirty="0" smtClean="0"/>
              <a:t>.</a:t>
            </a:r>
          </a:p>
        </p:txBody>
      </p:sp>
    </p:spTree>
    <p:extLst>
      <p:ext uri="{BB962C8B-B14F-4D97-AF65-F5344CB8AC3E}">
        <p14:creationId xmlns:p14="http://schemas.microsoft.com/office/powerpoint/2010/main" val="1198842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980728"/>
            <a:ext cx="7848872" cy="350865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b="1" dirty="0" err="1"/>
              <a:t>RDD.count</a:t>
            </a:r>
            <a:r>
              <a:rPr lang="en-US" sz="2000" b="1" dirty="0"/>
              <a:t>() </a:t>
            </a:r>
            <a:r>
              <a:rPr lang="en-US" sz="2000" dirty="0"/>
              <a:t>number of elements in the </a:t>
            </a:r>
            <a:r>
              <a:rPr lang="en-US" sz="2000" dirty="0" err="1"/>
              <a:t>RDD</a:t>
            </a:r>
            <a:r>
              <a:rPr lang="en-US" sz="2000" dirty="0"/>
              <a:t>.</a:t>
            </a:r>
          </a:p>
          <a:p>
            <a:pPr marL="342900" indent="-342900" algn="just">
              <a:spcAft>
                <a:spcPts val="2400"/>
              </a:spcAft>
              <a:buFont typeface="Arial" panose="020B0604020202020204" pitchFamily="34" charset="0"/>
              <a:buChar char="•"/>
            </a:pPr>
            <a:r>
              <a:rPr lang="en-US" sz="2000" b="1" dirty="0" err="1" smtClean="0"/>
              <a:t>RDD.top</a:t>
            </a:r>
            <a:r>
              <a:rPr lang="en-US" sz="2000" b="1" dirty="0" smtClean="0"/>
              <a:t>(n</a:t>
            </a:r>
            <a:r>
              <a:rPr lang="en-US" sz="2000" b="1" dirty="0"/>
              <a:t>) </a:t>
            </a:r>
            <a:r>
              <a:rPr lang="en-US" sz="2000" dirty="0"/>
              <a:t>If there is an ordering defined on our data, extracts the top elements from an </a:t>
            </a:r>
            <a:r>
              <a:rPr lang="en-US" sz="2000" dirty="0" err="1"/>
              <a:t>RDD</a:t>
            </a:r>
            <a:r>
              <a:rPr lang="en-US" sz="2000" dirty="0"/>
              <a:t> using top. top will use the default ordering on the data, but we can supply our own comparison function to extract the </a:t>
            </a:r>
            <a:r>
              <a:rPr lang="en-US" sz="2000" dirty="0" smtClean="0"/>
              <a:t>top elements.</a:t>
            </a:r>
          </a:p>
          <a:p>
            <a:pPr marL="342900" indent="-342900" algn="just">
              <a:spcAft>
                <a:spcPts val="2400"/>
              </a:spcAft>
              <a:buFont typeface="Arial" panose="020B0604020202020204" pitchFamily="34" charset="0"/>
              <a:buChar char="•"/>
            </a:pPr>
            <a:r>
              <a:rPr lang="en-US" b="1" dirty="0" err="1" smtClean="0"/>
              <a:t>RDD.countByValue</a:t>
            </a:r>
            <a:r>
              <a:rPr lang="en-US" b="1" dirty="0" smtClean="0"/>
              <a:t>(n</a:t>
            </a:r>
            <a:r>
              <a:rPr lang="en-US" b="1" dirty="0"/>
              <a:t>) </a:t>
            </a:r>
            <a:r>
              <a:rPr lang="en-US" dirty="0"/>
              <a:t>number of </a:t>
            </a:r>
            <a:r>
              <a:rPr lang="en-US" dirty="0" smtClean="0"/>
              <a:t>times each element occurs </a:t>
            </a:r>
            <a:r>
              <a:rPr lang="en-US" dirty="0"/>
              <a:t>in the </a:t>
            </a:r>
            <a:r>
              <a:rPr lang="en-US" dirty="0" err="1"/>
              <a:t>RDD</a:t>
            </a:r>
            <a:endParaRPr lang="en-US" dirty="0"/>
          </a:p>
        </p:txBody>
      </p:sp>
    </p:spTree>
    <p:extLst>
      <p:ext uri="{BB962C8B-B14F-4D97-AF65-F5344CB8AC3E}">
        <p14:creationId xmlns:p14="http://schemas.microsoft.com/office/powerpoint/2010/main" val="32663092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Programming with </a:t>
            </a:r>
            <a:r>
              <a:rPr lang="en-US" dirty="0" err="1"/>
              <a:t>RDDS</a:t>
            </a:r>
            <a:endParaRPr lang="en-US" dirty="0"/>
          </a:p>
        </p:txBody>
      </p:sp>
      <p:pic>
        <p:nvPicPr>
          <p:cNvPr id="3074" name="Picture 2" descr="TransformationAction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51" y="2060848"/>
            <a:ext cx="6948614" cy="3168352"/>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079296" y="1268760"/>
            <a:ext cx="5979779" cy="400110"/>
          </a:xfrm>
          <a:prstGeom prst="rect">
            <a:avLst/>
          </a:prstGeom>
        </p:spPr>
        <p:txBody>
          <a:bodyPr wrap="none">
            <a:spAutoFit/>
          </a:bodyPr>
          <a:lstStyle/>
          <a:p>
            <a:pPr algn="just">
              <a:spcAft>
                <a:spcPts val="2400"/>
              </a:spcAft>
            </a:pPr>
            <a:r>
              <a:rPr lang="en-US" sz="2000" b="1" dirty="0" smtClean="0">
                <a:effectLst>
                  <a:outerShdw blurRad="38100" dist="38100" dir="2700000" algn="tl">
                    <a:srgbClr val="000000">
                      <a:alpha val="43137"/>
                    </a:srgbClr>
                  </a:outerShdw>
                </a:effectLst>
              </a:rPr>
              <a:t>Schematic representation of Transformations and Actions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83596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832092"/>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Lazy Evaluation</a:t>
            </a:r>
          </a:p>
          <a:p>
            <a:pPr marL="457200" indent="-457200" algn="just">
              <a:spcAft>
                <a:spcPts val="2400"/>
              </a:spcAft>
              <a:buFont typeface="Arial" panose="020B0604020202020204" pitchFamily="34" charset="0"/>
              <a:buChar char="•"/>
            </a:pPr>
            <a:r>
              <a:rPr lang="en-US" sz="2800" dirty="0"/>
              <a:t>L</a:t>
            </a:r>
            <a:r>
              <a:rPr lang="en-US" sz="2800" dirty="0" smtClean="0"/>
              <a:t>azy </a:t>
            </a:r>
            <a:r>
              <a:rPr lang="en-US" sz="2800" dirty="0"/>
              <a:t>evaluation </a:t>
            </a:r>
            <a:r>
              <a:rPr lang="en-US" sz="2800" dirty="0" smtClean="0"/>
              <a:t>reduces </a:t>
            </a:r>
            <a:r>
              <a:rPr lang="en-US" sz="2800" dirty="0"/>
              <a:t>the number of passes </a:t>
            </a:r>
            <a:r>
              <a:rPr lang="en-US" sz="2800" dirty="0" smtClean="0"/>
              <a:t>to </a:t>
            </a:r>
            <a:r>
              <a:rPr lang="en-US" sz="2800" dirty="0"/>
              <a:t>take over </a:t>
            </a:r>
            <a:r>
              <a:rPr lang="en-US" sz="2800" dirty="0" smtClean="0"/>
              <a:t>data </a:t>
            </a:r>
            <a:r>
              <a:rPr lang="en-US" sz="2800" dirty="0"/>
              <a:t>by grouping operations </a:t>
            </a:r>
            <a:r>
              <a:rPr lang="en-US" sz="2800" dirty="0" smtClean="0"/>
              <a:t>together.</a:t>
            </a:r>
          </a:p>
          <a:p>
            <a:pPr marL="457200" indent="-457200" algn="just">
              <a:spcAft>
                <a:spcPts val="2400"/>
              </a:spcAft>
              <a:buFont typeface="Arial" panose="020B0604020202020204" pitchFamily="34" charset="0"/>
              <a:buChar char="•"/>
            </a:pPr>
            <a:r>
              <a:rPr lang="en-US" sz="2400" dirty="0" smtClean="0"/>
              <a:t>In </a:t>
            </a:r>
            <a:r>
              <a:rPr lang="en-US" sz="2400" dirty="0" err="1"/>
              <a:t>MapReduce</a:t>
            </a:r>
            <a:r>
              <a:rPr lang="en-US" sz="2400" dirty="0"/>
              <a:t> systems like Hadoop, developers often have to spend a lot time considering how to group together operations to minimize the number of </a:t>
            </a:r>
            <a:r>
              <a:rPr lang="en-US" sz="2400" dirty="0" err="1"/>
              <a:t>MapReduce</a:t>
            </a:r>
            <a:r>
              <a:rPr lang="en-US" sz="2400" dirty="0"/>
              <a:t> passes. </a:t>
            </a:r>
            <a:endParaRPr lang="en-US" sz="2400" dirty="0" smtClean="0"/>
          </a:p>
          <a:p>
            <a:pPr marL="457200" indent="-457200" algn="just">
              <a:spcAft>
                <a:spcPts val="2400"/>
              </a:spcAft>
              <a:buFont typeface="Arial" panose="020B0604020202020204" pitchFamily="34" charset="0"/>
              <a:buChar char="•"/>
            </a:pPr>
            <a:r>
              <a:rPr lang="en-US" sz="2400" dirty="0" smtClean="0"/>
              <a:t>In </a:t>
            </a:r>
            <a:r>
              <a:rPr lang="en-US" sz="2400" dirty="0"/>
              <a:t>Spark, there is no substantial benefit to writing a single complex map instead of chaining together many simple operations. Thus, users are free to organize their program into smaller, more manageable operations.</a:t>
            </a:r>
          </a:p>
        </p:txBody>
      </p:sp>
    </p:spTree>
    <p:extLst>
      <p:ext uri="{BB962C8B-B14F-4D97-AF65-F5344CB8AC3E}">
        <p14:creationId xmlns:p14="http://schemas.microsoft.com/office/powerpoint/2010/main" val="4072187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268760"/>
            <a:ext cx="7848872" cy="4370427"/>
          </a:xfrm>
          <a:prstGeom prst="rect">
            <a:avLst/>
          </a:prstGeom>
        </p:spPr>
        <p:txBody>
          <a:bodyPr wrap="square">
            <a:spAutoFit/>
          </a:bodyPr>
          <a:lstStyle/>
          <a:p>
            <a:pPr algn="just">
              <a:spcAft>
                <a:spcPts val="1200"/>
              </a:spcAft>
            </a:pPr>
            <a:r>
              <a:rPr lang="en-US" sz="2400" dirty="0"/>
              <a:t>In </a:t>
            </a:r>
            <a:r>
              <a:rPr lang="en-US" sz="2400" dirty="0" smtClean="0"/>
              <a:t>the Notebook:  </a:t>
            </a:r>
            <a:r>
              <a:rPr lang="en-US" sz="2400" b="1" dirty="0" err="1" smtClean="0">
                <a:solidFill>
                  <a:srgbClr val="7030A0"/>
                </a:solidFill>
              </a:rPr>
              <a:t>nb2-rdd-basics.ipynb</a:t>
            </a:r>
            <a:endParaRPr lang="en-US" sz="2400" b="1" dirty="0" smtClean="0">
              <a:solidFill>
                <a:srgbClr val="7030A0"/>
              </a:solidFill>
            </a:endParaRPr>
          </a:p>
          <a:p>
            <a:pPr lvl="1" algn="just">
              <a:spcAft>
                <a:spcPts val="2400"/>
              </a:spcAft>
            </a:pPr>
            <a:r>
              <a:rPr lang="en-US" sz="2400" dirty="0" smtClean="0"/>
              <a:t>(</a:t>
            </a:r>
            <a:r>
              <a:rPr lang="en-US" sz="2400" dirty="0"/>
              <a:t>or in </a:t>
            </a:r>
            <a:r>
              <a:rPr lang="en-US" sz="2400" b="1" dirty="0" err="1">
                <a:solidFill>
                  <a:srgbClr val="7030A0"/>
                </a:solidFill>
              </a:rPr>
              <a:t>RDD_BASIC_OPERATIONS.ipynb</a:t>
            </a:r>
            <a:r>
              <a:rPr lang="en-US" sz="2400" dirty="0" smtClean="0"/>
              <a:t>)</a:t>
            </a:r>
            <a:endParaRPr lang="en-US" sz="2400" b="1" dirty="0" smtClean="0">
              <a:effectLst>
                <a:outerShdw blurRad="38100" dist="38100" dir="2700000" algn="tl">
                  <a:srgbClr val="000000">
                    <a:alpha val="43137"/>
                  </a:srgbClr>
                </a:outerShdw>
              </a:effectLst>
            </a:endParaRPr>
          </a:p>
          <a:p>
            <a:pPr lvl="1" algn="just">
              <a:spcAft>
                <a:spcPts val="2400"/>
              </a:spcAft>
            </a:pPr>
            <a:r>
              <a:rPr lang="en-US" sz="2400" dirty="0" smtClean="0"/>
              <a:t>You can see:</a:t>
            </a:r>
          </a:p>
          <a:p>
            <a:pPr marL="800100" lvl="1" indent="-342900" algn="just">
              <a:spcAft>
                <a:spcPts val="2400"/>
              </a:spcAft>
              <a:buFont typeface="Courier New" panose="02070309020205020404" pitchFamily="49" charset="0"/>
              <a:buChar char="o"/>
            </a:pPr>
            <a:r>
              <a:rPr lang="en-US" sz="2400" b="1" dirty="0" smtClean="0">
                <a:effectLst>
                  <a:outerShdw blurRad="38100" dist="38100" dir="2700000" algn="tl">
                    <a:srgbClr val="000000">
                      <a:alpha val="43137"/>
                    </a:srgbClr>
                  </a:outerShdw>
                </a:effectLst>
              </a:rPr>
              <a:t>Transformations: </a:t>
            </a:r>
            <a:r>
              <a:rPr lang="en-US" sz="2400" dirty="0" smtClean="0"/>
              <a:t>filter() and map()</a:t>
            </a:r>
          </a:p>
          <a:p>
            <a:pPr marL="800100" lvl="1" indent="-342900" algn="just">
              <a:spcAft>
                <a:spcPts val="2400"/>
              </a:spcAft>
              <a:buFont typeface="Courier New" panose="02070309020205020404" pitchFamily="49" charset="0"/>
              <a:buChar char="o"/>
            </a:pPr>
            <a:r>
              <a:rPr lang="en-US" sz="2400" b="1" dirty="0" smtClean="0">
                <a:effectLst>
                  <a:outerShdw blurRad="38100" dist="38100" dir="2700000" algn="tl">
                    <a:srgbClr val="000000">
                      <a:alpha val="43137"/>
                    </a:srgbClr>
                  </a:outerShdw>
                </a:effectLst>
              </a:rPr>
              <a:t>Actions: </a:t>
            </a:r>
            <a:r>
              <a:rPr lang="en-US" sz="2400" dirty="0" smtClean="0"/>
              <a:t>count(), take() and collect()</a:t>
            </a:r>
          </a:p>
          <a:p>
            <a:pPr marL="800100" lvl="1" indent="-342900" algn="just">
              <a:spcAft>
                <a:spcPts val="2400"/>
              </a:spcAft>
              <a:buFont typeface="Courier New" panose="02070309020205020404" pitchFamily="49" charset="0"/>
              <a:buChar char="o"/>
            </a:pPr>
            <a:r>
              <a:rPr lang="en-US" sz="2400" dirty="0" smtClean="0"/>
              <a:t>..and experiment </a:t>
            </a:r>
            <a:r>
              <a:rPr lang="en-US" sz="2400" b="1" i="1" dirty="0" smtClean="0">
                <a:solidFill>
                  <a:srgbClr val="00B050"/>
                </a:solidFill>
              </a:rPr>
              <a:t>Lazy </a:t>
            </a:r>
            <a:r>
              <a:rPr lang="en-US" sz="2400" dirty="0" smtClean="0"/>
              <a:t>evaluation… </a:t>
            </a:r>
          </a:p>
          <a:p>
            <a:pPr algn="just">
              <a:spcAft>
                <a:spcPts val="2400"/>
              </a:spcAft>
            </a:pPr>
            <a:r>
              <a:rPr lang="en-US" sz="2400" dirty="0" smtClean="0"/>
              <a:t> </a:t>
            </a:r>
          </a:p>
        </p:txBody>
      </p:sp>
    </p:spTree>
    <p:extLst>
      <p:ext uri="{BB962C8B-B14F-4D97-AF65-F5344CB8AC3E}">
        <p14:creationId xmlns:p14="http://schemas.microsoft.com/office/powerpoint/2010/main" val="1251378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538609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Element-wise transformations</a:t>
            </a:r>
            <a:endParaRPr lang="en-US" sz="2000" b="1" dirty="0"/>
          </a:p>
          <a:p>
            <a:pPr marL="342900" indent="-342900" algn="just">
              <a:spcAft>
                <a:spcPts val="2400"/>
              </a:spcAft>
              <a:buFont typeface="Arial" panose="020B0604020202020204" pitchFamily="34" charset="0"/>
              <a:buChar char="•"/>
            </a:pPr>
            <a:r>
              <a:rPr lang="en-US" sz="2000" b="1" dirty="0"/>
              <a:t>m</a:t>
            </a:r>
            <a:r>
              <a:rPr lang="en-US" sz="2000" b="1" dirty="0" smtClean="0"/>
              <a:t>ap() </a:t>
            </a:r>
            <a:r>
              <a:rPr lang="en-US" sz="2000" dirty="0" smtClean="0"/>
              <a:t>: takes </a:t>
            </a:r>
            <a:r>
              <a:rPr lang="en-US" sz="2000" dirty="0"/>
              <a:t>in a function and applies it to each element in the </a:t>
            </a:r>
            <a:r>
              <a:rPr lang="en-US" sz="2000" dirty="0" err="1"/>
              <a:t>RDD</a:t>
            </a:r>
            <a:r>
              <a:rPr lang="en-US" sz="2000" dirty="0"/>
              <a:t> with the result of the function being the new value of each element in the resulting </a:t>
            </a:r>
            <a:r>
              <a:rPr lang="en-US" sz="2000" dirty="0" err="1"/>
              <a:t>RDD</a:t>
            </a:r>
            <a:r>
              <a:rPr lang="en-US" sz="2000" dirty="0"/>
              <a:t>. </a:t>
            </a:r>
          </a:p>
          <a:p>
            <a:pPr marL="342900" indent="-342900" algn="just">
              <a:spcAft>
                <a:spcPts val="2400"/>
              </a:spcAft>
              <a:buFont typeface="Arial" panose="020B0604020202020204" pitchFamily="34" charset="0"/>
              <a:buChar char="•"/>
            </a:pPr>
            <a:r>
              <a:rPr lang="en-US" sz="2000" b="1" dirty="0"/>
              <a:t>f</a:t>
            </a:r>
            <a:r>
              <a:rPr lang="en-US" sz="2000" b="1" dirty="0" smtClean="0"/>
              <a:t>ilter() </a:t>
            </a:r>
            <a:r>
              <a:rPr lang="en-US" sz="2000" dirty="0" smtClean="0"/>
              <a:t>: take </a:t>
            </a:r>
            <a:r>
              <a:rPr lang="en-US" sz="2000" dirty="0"/>
              <a:t>in a function and returns an </a:t>
            </a:r>
            <a:r>
              <a:rPr lang="en-US" sz="2000" dirty="0" err="1"/>
              <a:t>RDD</a:t>
            </a:r>
            <a:r>
              <a:rPr lang="en-US" sz="2000" dirty="0"/>
              <a:t> which only has elements that pass the filter function</a:t>
            </a:r>
            <a:r>
              <a:rPr lang="en-US" sz="2000" dirty="0" smtClean="0"/>
              <a:t>. </a:t>
            </a:r>
          </a:p>
          <a:p>
            <a:pPr algn="just">
              <a:spcAft>
                <a:spcPts val="2400"/>
              </a:spcAft>
            </a:pPr>
            <a:r>
              <a:rPr lang="en-US" sz="2000" dirty="0" smtClean="0"/>
              <a:t>(See examples </a:t>
            </a:r>
            <a:r>
              <a:rPr lang="en-US" sz="2000" dirty="0"/>
              <a:t>in Notebook</a:t>
            </a:r>
            <a:r>
              <a:rPr lang="en-US" sz="2000" dirty="0" smtClean="0"/>
              <a:t>:  </a:t>
            </a:r>
            <a:r>
              <a:rPr lang="en-US" sz="2000" dirty="0" err="1" smtClean="0"/>
              <a:t>RDD_BASIC_OPERATIONS.ipynb</a:t>
            </a:r>
            <a:r>
              <a:rPr lang="en-US" sz="2000" dirty="0" smtClean="0"/>
              <a:t>)</a:t>
            </a:r>
          </a:p>
          <a:p>
            <a:pPr algn="just">
              <a:spcAft>
                <a:spcPts val="2400"/>
              </a:spcAft>
            </a:pPr>
            <a:r>
              <a:rPr lang="en-US" sz="2000" dirty="0" smtClean="0"/>
              <a:t>Note: the </a:t>
            </a:r>
            <a:r>
              <a:rPr lang="en-US" sz="2000" dirty="0"/>
              <a:t>return type of the map does not have to be the same as the input type, so if we had an </a:t>
            </a:r>
            <a:r>
              <a:rPr lang="en-US" sz="2000" dirty="0" err="1"/>
              <a:t>RDD</a:t>
            </a:r>
            <a:r>
              <a:rPr lang="en-US" sz="2000" dirty="0"/>
              <a:t> of customer IDs and our map function were to fetch the corresponding customer records the type of our input </a:t>
            </a:r>
            <a:r>
              <a:rPr lang="en-US" sz="2000" dirty="0" err="1"/>
              <a:t>RDD</a:t>
            </a:r>
            <a:r>
              <a:rPr lang="en-US" sz="2000" dirty="0"/>
              <a:t> would be </a:t>
            </a:r>
            <a:r>
              <a:rPr lang="en-US" sz="2000" dirty="0" err="1"/>
              <a:t>RDD</a:t>
            </a:r>
            <a:r>
              <a:rPr lang="en-US" sz="2000" dirty="0"/>
              <a:t>[</a:t>
            </a:r>
            <a:r>
              <a:rPr lang="en-US" sz="2000" dirty="0" err="1"/>
              <a:t>CustomerID</a:t>
            </a:r>
            <a:r>
              <a:rPr lang="en-US" sz="2000" dirty="0"/>
              <a:t>] and the type of the resulting </a:t>
            </a:r>
            <a:r>
              <a:rPr lang="en-US" sz="2000" dirty="0" err="1"/>
              <a:t>RDD</a:t>
            </a:r>
            <a:r>
              <a:rPr lang="en-US" sz="2000" dirty="0"/>
              <a:t> would be </a:t>
            </a:r>
            <a:r>
              <a:rPr lang="en-US" sz="2000" dirty="0" err="1"/>
              <a:t>RDD</a:t>
            </a:r>
            <a:r>
              <a:rPr lang="en-US" sz="2000" dirty="0"/>
              <a:t>[</a:t>
            </a:r>
            <a:r>
              <a:rPr lang="en-US" sz="2000" dirty="0" err="1"/>
              <a:t>CustomerRecord</a:t>
            </a:r>
            <a:r>
              <a:rPr lang="en-US" sz="2000" dirty="0"/>
              <a:t>].</a:t>
            </a:r>
            <a:endParaRPr lang="en-US" sz="2000" dirty="0" smtClean="0"/>
          </a:p>
        </p:txBody>
      </p:sp>
    </p:spTree>
    <p:extLst>
      <p:ext uri="{BB962C8B-B14F-4D97-AF65-F5344CB8AC3E}">
        <p14:creationId xmlns:p14="http://schemas.microsoft.com/office/powerpoint/2010/main" val="8738297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154984"/>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Element-wise transformations</a:t>
            </a:r>
            <a:endParaRPr lang="en-US" sz="2000" b="1" dirty="0"/>
          </a:p>
          <a:p>
            <a:pPr marL="342900" indent="-342900" algn="just">
              <a:spcAft>
                <a:spcPts val="2400"/>
              </a:spcAft>
              <a:buFont typeface="Arial" panose="020B0604020202020204" pitchFamily="34" charset="0"/>
              <a:buChar char="•"/>
            </a:pPr>
            <a:r>
              <a:rPr lang="en-US" sz="2000" b="1" dirty="0" err="1" smtClean="0"/>
              <a:t>flatMap</a:t>
            </a:r>
            <a:r>
              <a:rPr lang="en-US" sz="2000" b="1" dirty="0" smtClean="0"/>
              <a:t>() </a:t>
            </a:r>
            <a:r>
              <a:rPr lang="en-US" sz="2000" dirty="0" smtClean="0"/>
              <a:t>: Sometimes </a:t>
            </a:r>
            <a:r>
              <a:rPr lang="en-US" sz="2000" dirty="0"/>
              <a:t>we want to produce multiple output elements for each input element. The operation to do this is called </a:t>
            </a:r>
            <a:r>
              <a:rPr lang="en-US" sz="2000" dirty="0" err="1"/>
              <a:t>flatMap</a:t>
            </a:r>
            <a:r>
              <a:rPr lang="en-US" sz="2000" dirty="0"/>
              <a:t>. Like with map, the function we provide to </a:t>
            </a:r>
            <a:r>
              <a:rPr lang="en-US" sz="2000" dirty="0" err="1"/>
              <a:t>flatMap</a:t>
            </a:r>
            <a:r>
              <a:rPr lang="en-US" sz="2000" dirty="0"/>
              <a:t> is called individually for each element in our input </a:t>
            </a:r>
            <a:r>
              <a:rPr lang="en-US" sz="2000" dirty="0" err="1"/>
              <a:t>RDD</a:t>
            </a:r>
            <a:r>
              <a:rPr lang="en-US" sz="2000" dirty="0"/>
              <a:t>. Instead of returning a single element, we return an iterator with our return values. Rather than producing an </a:t>
            </a:r>
            <a:r>
              <a:rPr lang="en-US" sz="2000" dirty="0" err="1"/>
              <a:t>RDD</a:t>
            </a:r>
            <a:r>
              <a:rPr lang="en-US" sz="2000" dirty="0"/>
              <a:t> of iterators, we get back an </a:t>
            </a:r>
            <a:r>
              <a:rPr lang="en-US" sz="2000" dirty="0" err="1"/>
              <a:t>RDD</a:t>
            </a:r>
            <a:r>
              <a:rPr lang="en-US" sz="2000" dirty="0"/>
              <a:t> which consists of the elements from all of the iterators. A simple example of </a:t>
            </a:r>
            <a:r>
              <a:rPr lang="en-US" sz="2000" dirty="0" err="1"/>
              <a:t>flatMap</a:t>
            </a:r>
            <a:r>
              <a:rPr lang="en-US" sz="2000" dirty="0"/>
              <a:t> is splitting up an input string into </a:t>
            </a:r>
            <a:r>
              <a:rPr lang="en-US" sz="2000" dirty="0" smtClean="0"/>
              <a:t>words</a:t>
            </a:r>
            <a:r>
              <a:rPr lang="en-US" sz="2000" dirty="0"/>
              <a:t>.</a:t>
            </a:r>
            <a:endParaRPr lang="en-US" sz="2000" dirty="0" smtClean="0"/>
          </a:p>
          <a:p>
            <a:pPr algn="just">
              <a:spcAft>
                <a:spcPts val="2400"/>
              </a:spcAft>
            </a:pPr>
            <a:r>
              <a:rPr lang="en-US" sz="2000" dirty="0" smtClean="0"/>
              <a:t>(</a:t>
            </a:r>
            <a:r>
              <a:rPr lang="en-US" sz="2000" dirty="0"/>
              <a:t>See </a:t>
            </a:r>
            <a:r>
              <a:rPr lang="en-US" sz="2000" dirty="0" smtClean="0"/>
              <a:t>example </a:t>
            </a:r>
            <a:r>
              <a:rPr lang="en-US" sz="2000" dirty="0"/>
              <a:t>in Notebook:  </a:t>
            </a:r>
            <a:r>
              <a:rPr lang="en-US" sz="2000" dirty="0" err="1"/>
              <a:t>RDD_BASIC_OPERATIONS.ipynb</a:t>
            </a:r>
            <a:r>
              <a:rPr lang="en-US" sz="2000" dirty="0" smtClean="0"/>
              <a:t>)</a:t>
            </a:r>
            <a:endParaRPr lang="en-US" sz="2000" dirty="0"/>
          </a:p>
        </p:txBody>
      </p:sp>
    </p:spTree>
    <p:extLst>
      <p:ext uri="{BB962C8B-B14F-4D97-AF65-F5344CB8AC3E}">
        <p14:creationId xmlns:p14="http://schemas.microsoft.com/office/powerpoint/2010/main" val="15887863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5370701"/>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nb3-rdd-sampling.ipynb</a:t>
            </a:r>
            <a:endParaRPr lang="en-US" sz="2400" b="1" dirty="0" smtClean="0">
              <a:solidFill>
                <a:srgbClr val="7030A0"/>
              </a:solidFill>
            </a:endParaRPr>
          </a:p>
          <a:p>
            <a:pPr lvl="1" algn="just">
              <a:spcAft>
                <a:spcPts val="2400"/>
              </a:spcAft>
            </a:pPr>
            <a:r>
              <a:rPr lang="en-US" sz="2400" dirty="0" smtClean="0"/>
              <a:t>You will see </a:t>
            </a:r>
            <a:r>
              <a:rPr lang="en-US" sz="2400" dirty="0"/>
              <a:t>two sampling operations, the transformation </a:t>
            </a:r>
            <a:r>
              <a:rPr lang="en-US" sz="2400" b="1" dirty="0"/>
              <a:t>sample</a:t>
            </a:r>
            <a:r>
              <a:rPr lang="en-US" sz="2400" dirty="0"/>
              <a:t> and the action </a:t>
            </a:r>
            <a:r>
              <a:rPr lang="en-US" sz="2400" b="1" dirty="0" err="1" smtClean="0"/>
              <a:t>takeSample</a:t>
            </a:r>
            <a:r>
              <a:rPr lang="en-US" sz="2400" dirty="0" smtClean="0"/>
              <a:t>.</a:t>
            </a:r>
          </a:p>
          <a:p>
            <a:pPr marL="342900" indent="-342900" algn="just">
              <a:spcAft>
                <a:spcPts val="600"/>
              </a:spcAft>
              <a:buFont typeface="Arial" panose="020B0604020202020204" pitchFamily="34" charset="0"/>
              <a:buChar char="•"/>
            </a:pPr>
            <a:r>
              <a:rPr lang="en-US" sz="2400" b="1" dirty="0" smtClean="0"/>
              <a:t>Transformation:</a:t>
            </a:r>
          </a:p>
          <a:p>
            <a:pPr lvl="1" algn="just">
              <a:spcAft>
                <a:spcPts val="2400"/>
              </a:spcAft>
            </a:pPr>
            <a:r>
              <a:rPr lang="en-US" sz="2400" b="1" dirty="0" smtClean="0"/>
              <a:t>sample</a:t>
            </a:r>
            <a:r>
              <a:rPr lang="en-US" sz="2400" dirty="0" smtClean="0"/>
              <a:t> takes </a:t>
            </a:r>
            <a:r>
              <a:rPr lang="en-US" sz="2400" dirty="0"/>
              <a:t>up to three </a:t>
            </a:r>
            <a:r>
              <a:rPr lang="en-US" sz="2400" dirty="0" smtClean="0"/>
              <a:t>parameters: 1) with </a:t>
            </a:r>
            <a:r>
              <a:rPr lang="en-US" sz="2400" dirty="0"/>
              <a:t>replacement or </a:t>
            </a:r>
            <a:r>
              <a:rPr lang="en-US" sz="2400" dirty="0" smtClean="0"/>
              <a:t>not</a:t>
            </a:r>
            <a:r>
              <a:rPr lang="en-US" sz="2400" dirty="0"/>
              <a:t> </a:t>
            </a:r>
            <a:r>
              <a:rPr lang="en-US" sz="2400" dirty="0" smtClean="0"/>
              <a:t>2) </a:t>
            </a:r>
            <a:r>
              <a:rPr lang="en-US" sz="2400" dirty="0"/>
              <a:t>sample size as a </a:t>
            </a:r>
            <a:r>
              <a:rPr lang="en-US" sz="2400" dirty="0" smtClean="0"/>
              <a:t>fraction, and 3) </a:t>
            </a:r>
            <a:r>
              <a:rPr lang="en-US" sz="2400" dirty="0"/>
              <a:t>we can optionally provide a random seed</a:t>
            </a:r>
            <a:r>
              <a:rPr lang="en-US" sz="2400" dirty="0" smtClean="0"/>
              <a:t>.</a:t>
            </a:r>
          </a:p>
          <a:p>
            <a:pPr algn="ctr">
              <a:spcAft>
                <a:spcPts val="2400"/>
              </a:spcAft>
            </a:pPr>
            <a:r>
              <a:rPr lang="en-US" sz="2400" i="1" dirty="0" smtClean="0"/>
              <a:t>The power </a:t>
            </a:r>
            <a:r>
              <a:rPr lang="en-US" sz="2400" i="1" dirty="0"/>
              <a:t>of sampling as a transformation comes from doing it as part of a sequence of additional transformations. This will show more powerful once we start doing aggregations and key-value pairs operations, and will be specially useful when using Spark's machine learning library </a:t>
            </a:r>
            <a:r>
              <a:rPr lang="en-US" sz="2400" i="1" dirty="0" err="1" smtClean="0"/>
              <a:t>MLlib</a:t>
            </a:r>
            <a:r>
              <a:rPr lang="en-US" sz="2400" dirty="0" smtClean="0"/>
              <a:t> </a:t>
            </a:r>
          </a:p>
        </p:txBody>
      </p:sp>
    </p:spTree>
    <p:extLst>
      <p:ext uri="{BB962C8B-B14F-4D97-AF65-F5344CB8AC3E}">
        <p14:creationId xmlns:p14="http://schemas.microsoft.com/office/powerpoint/2010/main" val="35018924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262705"/>
          </a:xfrm>
          <a:prstGeom prst="rect">
            <a:avLst/>
          </a:prstGeom>
        </p:spPr>
        <p:txBody>
          <a:bodyPr wrap="square">
            <a:spAutoFit/>
          </a:bodyPr>
          <a:lstStyle/>
          <a:p>
            <a:pPr algn="just">
              <a:spcAft>
                <a:spcPts val="1200"/>
              </a:spcAft>
            </a:pPr>
            <a:r>
              <a:rPr lang="en-US" sz="2400" dirty="0" smtClean="0"/>
              <a:t>Notebook:  </a:t>
            </a:r>
            <a:r>
              <a:rPr lang="en-US" sz="2400" b="1" dirty="0" err="1" smtClean="0">
                <a:solidFill>
                  <a:srgbClr val="7030A0"/>
                </a:solidFill>
              </a:rPr>
              <a:t>nb3-rdd-sampling.ipynb</a:t>
            </a:r>
            <a:r>
              <a:rPr lang="en-US" sz="2400" b="1" dirty="0" smtClean="0">
                <a:solidFill>
                  <a:srgbClr val="7030A0"/>
                </a:solidFill>
              </a:rPr>
              <a:t>  </a:t>
            </a:r>
            <a:r>
              <a:rPr lang="en-US" sz="2400" dirty="0"/>
              <a:t>(cont.)</a:t>
            </a:r>
          </a:p>
          <a:p>
            <a:pPr marL="342900" indent="-342900" algn="just">
              <a:spcAft>
                <a:spcPts val="600"/>
              </a:spcAft>
              <a:buFont typeface="Arial" panose="020B0604020202020204" pitchFamily="34" charset="0"/>
              <a:buChar char="•"/>
            </a:pPr>
            <a:r>
              <a:rPr lang="en-US" sz="2400" b="1" dirty="0" smtClean="0"/>
              <a:t>Action:</a:t>
            </a:r>
          </a:p>
          <a:p>
            <a:pPr lvl="1" algn="just">
              <a:spcAft>
                <a:spcPts val="2400"/>
              </a:spcAft>
            </a:pPr>
            <a:r>
              <a:rPr lang="en-US" sz="2400" b="1" dirty="0" err="1" smtClean="0"/>
              <a:t>takeSample</a:t>
            </a:r>
            <a:r>
              <a:rPr lang="en-US" sz="2400" b="1" dirty="0" smtClean="0"/>
              <a:t> </a:t>
            </a:r>
            <a:r>
              <a:rPr lang="en-US" sz="2400" dirty="0" smtClean="0"/>
              <a:t>we </a:t>
            </a:r>
            <a:r>
              <a:rPr lang="en-US" sz="2400" dirty="0"/>
              <a:t>retrieve a given sample and we can have it in local memory to be used by any other standard library (e.g. </a:t>
            </a:r>
            <a:r>
              <a:rPr lang="en-US" sz="2400" dirty="0" err="1"/>
              <a:t>Scikit</a:t>
            </a:r>
            <a:r>
              <a:rPr lang="en-US" sz="2400" dirty="0"/>
              <a:t>-learn</a:t>
            </a:r>
            <a:r>
              <a:rPr lang="en-US" sz="2400" dirty="0" smtClean="0"/>
              <a:t>)</a:t>
            </a:r>
          </a:p>
          <a:p>
            <a:pPr lvl="1" algn="just">
              <a:spcAft>
                <a:spcPts val="2400"/>
              </a:spcAft>
            </a:pPr>
            <a:r>
              <a:rPr lang="en-US" sz="2400" dirty="0"/>
              <a:t>The syntax is very similar, but in this case we specify the number of items instead of the sample size as a fraction of the complete data size</a:t>
            </a:r>
            <a:endParaRPr lang="en-US" sz="2400" dirty="0" smtClean="0"/>
          </a:p>
          <a:p>
            <a:pPr algn="just">
              <a:spcAft>
                <a:spcPts val="2400"/>
              </a:spcAft>
            </a:pPr>
            <a:r>
              <a:rPr lang="en-US" sz="2400" dirty="0" smtClean="0"/>
              <a:t> </a:t>
            </a:r>
          </a:p>
        </p:txBody>
      </p:sp>
    </p:spTree>
    <p:extLst>
      <p:ext uri="{BB962C8B-B14F-4D97-AF65-F5344CB8AC3E}">
        <p14:creationId xmlns:p14="http://schemas.microsoft.com/office/powerpoint/2010/main" val="2476668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683568" y="1484784"/>
            <a:ext cx="7776864" cy="4416594"/>
          </a:xfrm>
          <a:prstGeom prst="rect">
            <a:avLst/>
          </a:prstGeom>
        </p:spPr>
        <p:txBody>
          <a:bodyPr wrap="square">
            <a:spAutoFit/>
          </a:bodyPr>
          <a:lstStyle/>
          <a:p>
            <a:pPr marL="800100" lvl="1" indent="-342900">
              <a:buClr>
                <a:srgbClr val="BBE0E3">
                  <a:lumMod val="50000"/>
                </a:srgbClr>
              </a:buClr>
              <a:buFont typeface="Arial" panose="020B0604020202020204" pitchFamily="34" charset="0"/>
              <a:buChar char="●"/>
            </a:pPr>
            <a:r>
              <a:rPr lang="es-ES" dirty="0" smtClean="0">
                <a:solidFill>
                  <a:srgbClr val="D26900"/>
                </a:solidFill>
              </a:rPr>
              <a:t>Google</a:t>
            </a:r>
            <a:r>
              <a:rPr lang="es-ES" sz="2000" dirty="0" smtClean="0">
                <a:solidFill>
                  <a:srgbClr val="000000"/>
                </a:solidFill>
              </a:rPr>
              <a:t>: Computación </a:t>
            </a:r>
            <a:r>
              <a:rPr lang="es-ES" sz="2000" dirty="0">
                <a:solidFill>
                  <a:srgbClr val="000000"/>
                </a:solidFill>
              </a:rPr>
              <a:t>distribuida</a:t>
            </a:r>
            <a:r>
              <a:rPr lang="en-US" sz="2000" dirty="0">
                <a:solidFill>
                  <a:srgbClr val="000000"/>
                </a:solidFill>
              </a:rPr>
              <a:t>: </a:t>
            </a:r>
            <a:r>
              <a:rPr lang="en-US" sz="2000" dirty="0" smtClean="0">
                <a:solidFill>
                  <a:srgbClr val="663300"/>
                </a:solidFill>
              </a:rPr>
              <a:t>MapReduce</a:t>
            </a:r>
            <a:r>
              <a:rPr lang="en-US" sz="2000" baseline="30000" dirty="0" smtClean="0">
                <a:solidFill>
                  <a:srgbClr val="663300"/>
                </a:solidFill>
              </a:rPr>
              <a:t>1</a:t>
            </a:r>
            <a:r>
              <a:rPr lang="en-US" sz="2000" dirty="0" smtClean="0">
                <a:solidFill>
                  <a:srgbClr val="663300"/>
                </a:solidFill>
              </a:rPr>
              <a:t> BigTable</a:t>
            </a:r>
            <a:r>
              <a:rPr lang="en-US" sz="2000" baseline="30000" dirty="0" smtClean="0">
                <a:solidFill>
                  <a:srgbClr val="663300"/>
                </a:solidFill>
              </a:rPr>
              <a:t>2</a:t>
            </a: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a:p>
            <a:pPr marL="800100" lvl="1" indent="-342900">
              <a:buClr>
                <a:srgbClr val="BBE0E3">
                  <a:lumMod val="50000"/>
                </a:srgbClr>
              </a:buClr>
              <a:buFont typeface="Arial" panose="020B0604020202020204" pitchFamily="34" charset="0"/>
              <a:buChar char="●"/>
            </a:pPr>
            <a:r>
              <a:rPr lang="en-US" dirty="0">
                <a:solidFill>
                  <a:srgbClr val="D26900"/>
                </a:solidFill>
              </a:rPr>
              <a:t>Yahoo</a:t>
            </a:r>
            <a:r>
              <a:rPr lang="en-US" dirty="0"/>
              <a:t> </a:t>
            </a:r>
            <a:r>
              <a:rPr lang="en-US" sz="2000" dirty="0" smtClean="0">
                <a:solidFill>
                  <a:srgbClr val="000000"/>
                </a:solidFill>
              </a:rPr>
              <a:t>(Doug </a:t>
            </a:r>
            <a:r>
              <a:rPr lang="en-US" sz="2000" dirty="0">
                <a:solidFill>
                  <a:srgbClr val="000000"/>
                </a:solidFill>
              </a:rPr>
              <a:t>Cutting &amp; Mike </a:t>
            </a:r>
            <a:r>
              <a:rPr lang="en-US" sz="2000" dirty="0" err="1">
                <a:solidFill>
                  <a:srgbClr val="000000"/>
                </a:solidFill>
              </a:rPr>
              <a:t>Cafarella</a:t>
            </a:r>
            <a:r>
              <a:rPr lang="en-US" sz="2000" dirty="0">
                <a:solidFill>
                  <a:srgbClr val="000000"/>
                </a:solidFill>
              </a:rPr>
              <a:t>): </a:t>
            </a:r>
            <a:r>
              <a:rPr lang="en-US" sz="2000" dirty="0" smtClean="0">
                <a:solidFill>
                  <a:srgbClr val="663300"/>
                </a:solidFill>
              </a:rPr>
              <a:t>Hadoop</a:t>
            </a: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spcAft>
                <a:spcPts val="600"/>
              </a:spcAft>
              <a:buClr>
                <a:srgbClr val="BBE0E3">
                  <a:lumMod val="50000"/>
                </a:srgbClr>
              </a:buClr>
              <a:buFont typeface="Courier New" panose="02070309020205020404" pitchFamily="49" charset="0"/>
              <a:buChar char="o"/>
            </a:pPr>
            <a:r>
              <a:rPr lang="en-US" sz="1600" dirty="0"/>
              <a:t>open-source software framework used for distributed storage and processing of dataset</a:t>
            </a:r>
          </a:p>
          <a:p>
            <a:pPr marL="1257300" lvl="2" indent="-342900">
              <a:buClr>
                <a:srgbClr val="BBE0E3">
                  <a:lumMod val="50000"/>
                </a:srgbClr>
              </a:buClr>
              <a:buFont typeface="Courier New" panose="02070309020205020404" pitchFamily="49" charset="0"/>
              <a:buChar char="o"/>
            </a:pPr>
            <a:r>
              <a:rPr lang="en-US" sz="1600" dirty="0"/>
              <a:t>computer clusters built from commodity </a:t>
            </a:r>
            <a:r>
              <a:rPr lang="en-US" sz="1600" dirty="0" smtClean="0"/>
              <a:t>hardware</a:t>
            </a:r>
            <a:endParaRPr lang="en-US" sz="1600" dirty="0"/>
          </a:p>
          <a:p>
            <a:pPr marL="1257300" lvl="2" indent="-342900">
              <a:buClr>
                <a:srgbClr val="BBE0E3">
                  <a:lumMod val="50000"/>
                </a:srgbClr>
              </a:buClr>
              <a:buFont typeface="Arial" panose="020B0604020202020204" pitchFamily="34" charset="0"/>
              <a:buChar char="●"/>
            </a:pPr>
            <a:endParaRPr lang="es-ES" sz="2000" dirty="0" smtClean="0">
              <a:solidFill>
                <a:srgbClr val="663300"/>
              </a:solidFill>
            </a:endParaRPr>
          </a:p>
          <a:p>
            <a:pPr marL="1257300" lvl="2"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buClr>
                <a:srgbClr val="BBE0E3">
                  <a:lumMod val="50000"/>
                </a:srgbClr>
              </a:buClr>
              <a:buFont typeface="Arial" panose="020B0604020202020204" pitchFamily="34" charset="0"/>
              <a:buChar char="●"/>
            </a:pPr>
            <a:endParaRPr lang="en-US" sz="2000" dirty="0" smtClean="0">
              <a:solidFill>
                <a:srgbClr val="663300"/>
              </a:solidFill>
            </a:endParaRPr>
          </a:p>
          <a:p>
            <a:pPr marL="800100" lvl="1" indent="-342900">
              <a:buClr>
                <a:srgbClr val="BBE0E3">
                  <a:lumMod val="50000"/>
                </a:srgbClr>
              </a:buClr>
              <a:buFont typeface="Arial" panose="020B0604020202020204" pitchFamily="34" charset="0"/>
              <a:buChar char="●"/>
            </a:pPr>
            <a:endParaRPr lang="es-ES" sz="2000" dirty="0">
              <a:solidFill>
                <a:srgbClr val="663300"/>
              </a:solidFill>
            </a:endParaRPr>
          </a:p>
          <a:p>
            <a:pPr marL="1257300" lvl="2" indent="-342900">
              <a:buClr>
                <a:srgbClr val="BBE0E3">
                  <a:lumMod val="50000"/>
                </a:srgbClr>
              </a:buClr>
              <a:buFont typeface="Arial" panose="020B0604020202020204" pitchFamily="34" charset="0"/>
              <a:buChar char="●"/>
            </a:pPr>
            <a:endParaRPr lang="en-US" sz="2000" dirty="0">
              <a:solidFill>
                <a:srgbClr val="663300"/>
              </a:solidFill>
            </a:endParaRPr>
          </a:p>
          <a:p>
            <a:pPr marL="800100" lvl="1" indent="-342900">
              <a:buClr>
                <a:srgbClr val="BBE0E3">
                  <a:lumMod val="50000"/>
                </a:srgbClr>
              </a:buClr>
              <a:buFont typeface="Arial" panose="020B0604020202020204" pitchFamily="34" charset="0"/>
              <a:buChar char="●"/>
            </a:pPr>
            <a:endParaRPr lang="en-US" sz="2000" dirty="0">
              <a:solidFill>
                <a:srgbClr val="000000"/>
              </a:solidFill>
            </a:endParaRPr>
          </a:p>
        </p:txBody>
      </p:sp>
      <p:pic>
        <p:nvPicPr>
          <p:cNvPr id="10" name="Imagen 9"/>
          <p:cNvPicPr>
            <a:picLocks noChangeAspect="1"/>
          </p:cNvPicPr>
          <p:nvPr/>
        </p:nvPicPr>
        <p:blipFill>
          <a:blip r:embed="rId2"/>
          <a:stretch>
            <a:fillRect/>
          </a:stretch>
        </p:blipFill>
        <p:spPr>
          <a:xfrm>
            <a:off x="395536" y="476672"/>
            <a:ext cx="8226839" cy="5616624"/>
          </a:xfrm>
          <a:prstGeom prst="rect">
            <a:avLst/>
          </a:prstGeom>
        </p:spPr>
      </p:pic>
    </p:spTree>
    <p:extLst>
      <p:ext uri="{BB962C8B-B14F-4D97-AF65-F5344CB8AC3E}">
        <p14:creationId xmlns:p14="http://schemas.microsoft.com/office/powerpoint/2010/main" val="4240493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24744"/>
            <a:ext cx="7848872" cy="4170372"/>
          </a:xfrm>
          <a:prstGeom prst="rect">
            <a:avLst/>
          </a:prstGeom>
        </p:spPr>
        <p:txBody>
          <a:bodyPr wrap="square">
            <a:spAutoFit/>
          </a:bodyPr>
          <a:lstStyle/>
          <a:p>
            <a:pPr algn="just">
              <a:spcAft>
                <a:spcPts val="1200"/>
              </a:spcAft>
            </a:pPr>
            <a:r>
              <a:rPr lang="en-US" sz="2400" dirty="0" smtClean="0"/>
              <a:t>Notebook:  </a:t>
            </a:r>
            <a:r>
              <a:rPr lang="en-US" sz="2400" b="1" dirty="0" err="1" smtClean="0">
                <a:solidFill>
                  <a:srgbClr val="7030A0"/>
                </a:solidFill>
              </a:rPr>
              <a:t>nb4-rdd-set.ipynb</a:t>
            </a:r>
            <a:r>
              <a:rPr lang="en-US" sz="2400" b="1" dirty="0" smtClean="0">
                <a:solidFill>
                  <a:srgbClr val="7030A0"/>
                </a:solidFill>
              </a:rPr>
              <a:t>  </a:t>
            </a:r>
            <a:r>
              <a:rPr lang="en-US" sz="2400" dirty="0"/>
              <a:t>(cont.)</a:t>
            </a:r>
          </a:p>
          <a:p>
            <a:pPr marL="342900" indent="-342900" algn="just">
              <a:spcAft>
                <a:spcPts val="600"/>
              </a:spcAft>
              <a:buFont typeface="Arial" panose="020B0604020202020204" pitchFamily="34" charset="0"/>
              <a:buChar char="•"/>
            </a:pPr>
            <a:r>
              <a:rPr lang="en-US" sz="2400" dirty="0" smtClean="0"/>
              <a:t>Spark supports operations in </a:t>
            </a:r>
            <a:r>
              <a:rPr lang="en-US" sz="2400" dirty="0"/>
              <a:t>mathematical sets, such as union and intersection, even when the </a:t>
            </a:r>
            <a:r>
              <a:rPr lang="en-US" sz="2400" dirty="0" err="1"/>
              <a:t>RDDs</a:t>
            </a:r>
            <a:r>
              <a:rPr lang="en-US" sz="2400" dirty="0"/>
              <a:t> themselves are not properly </a:t>
            </a:r>
            <a:r>
              <a:rPr lang="en-US" sz="2400" dirty="0" smtClean="0"/>
              <a:t>sets.</a:t>
            </a:r>
          </a:p>
          <a:p>
            <a:pPr marL="342900" indent="-342900" algn="just">
              <a:spcAft>
                <a:spcPts val="600"/>
              </a:spcAft>
              <a:buFont typeface="Arial" panose="020B0604020202020204" pitchFamily="34" charset="0"/>
              <a:buChar char="•"/>
            </a:pPr>
            <a:r>
              <a:rPr lang="en-US" sz="2400" dirty="0" smtClean="0"/>
              <a:t>It </a:t>
            </a:r>
            <a:r>
              <a:rPr lang="en-US" sz="2400" dirty="0"/>
              <a:t>is important to note that these operations require that the </a:t>
            </a:r>
            <a:r>
              <a:rPr lang="en-US" sz="2400" dirty="0" err="1"/>
              <a:t>RDDs</a:t>
            </a:r>
            <a:r>
              <a:rPr lang="en-US" sz="2400" dirty="0"/>
              <a:t> being operated on are of the same </a:t>
            </a:r>
            <a:r>
              <a:rPr lang="en-US" sz="2400" dirty="0" smtClean="0"/>
              <a:t>type</a:t>
            </a:r>
          </a:p>
          <a:p>
            <a:pPr marL="342900" indent="-342900" algn="just">
              <a:spcAft>
                <a:spcPts val="600"/>
              </a:spcAft>
              <a:buFont typeface="Arial" panose="020B0604020202020204" pitchFamily="34" charset="0"/>
              <a:buChar char="•"/>
            </a:pPr>
            <a:r>
              <a:rPr lang="en-US" sz="2400" dirty="0" smtClean="0"/>
              <a:t>Because </a:t>
            </a:r>
            <a:r>
              <a:rPr lang="en-US" sz="2400" dirty="0" err="1"/>
              <a:t>RDDs</a:t>
            </a:r>
            <a:r>
              <a:rPr lang="en-US" sz="2400" dirty="0"/>
              <a:t> are not real </a:t>
            </a:r>
            <a:r>
              <a:rPr lang="en-US" sz="2400" dirty="0" smtClean="0"/>
              <a:t>sets, operations </a:t>
            </a:r>
            <a:r>
              <a:rPr lang="en-US" sz="2400" dirty="0"/>
              <a:t>such as the union of </a:t>
            </a:r>
            <a:r>
              <a:rPr lang="en-US" sz="2400" dirty="0" err="1"/>
              <a:t>RDDs</a:t>
            </a:r>
            <a:r>
              <a:rPr lang="en-US" sz="2400" dirty="0"/>
              <a:t> doesn't remove </a:t>
            </a:r>
            <a:r>
              <a:rPr lang="en-US" sz="2400" dirty="0" smtClean="0"/>
              <a:t>duplicates.</a:t>
            </a:r>
          </a:p>
          <a:p>
            <a:pPr marL="342900" indent="-342900" algn="just">
              <a:spcAft>
                <a:spcPts val="600"/>
              </a:spcAft>
              <a:buFont typeface="Arial" panose="020B0604020202020204" pitchFamily="34" charset="0"/>
              <a:buChar char="•"/>
            </a:pPr>
            <a:r>
              <a:rPr lang="en-US" sz="2400" dirty="0" smtClean="0"/>
              <a:t>In </a:t>
            </a:r>
            <a:r>
              <a:rPr lang="en-US" sz="2400" dirty="0"/>
              <a:t>this notebook we will have a brief look at </a:t>
            </a:r>
            <a:r>
              <a:rPr lang="en-US" sz="2400" b="1" dirty="0"/>
              <a:t>subtract</a:t>
            </a:r>
            <a:r>
              <a:rPr lang="en-US" sz="2400" dirty="0"/>
              <a:t>, </a:t>
            </a:r>
            <a:r>
              <a:rPr lang="en-US" sz="2400" b="1" dirty="0"/>
              <a:t>distinct</a:t>
            </a:r>
            <a:r>
              <a:rPr lang="en-US" sz="2400" dirty="0"/>
              <a:t>, and </a:t>
            </a:r>
            <a:r>
              <a:rPr lang="en-US" sz="2400" b="1" dirty="0" err="1"/>
              <a:t>cartesian</a:t>
            </a:r>
            <a:endParaRPr lang="en-US" sz="2400" b="1" dirty="0" smtClean="0"/>
          </a:p>
        </p:txBody>
      </p:sp>
    </p:spTree>
    <p:extLst>
      <p:ext uri="{BB962C8B-B14F-4D97-AF65-F5344CB8AC3E}">
        <p14:creationId xmlns:p14="http://schemas.microsoft.com/office/powerpoint/2010/main" val="1031744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a:t>
            </a:r>
            <a:endParaRPr lang="en-US" sz="2000" b="1" dirty="0"/>
          </a:p>
          <a:p>
            <a:pPr algn="just">
              <a:spcAft>
                <a:spcPts val="2400"/>
              </a:spcAft>
            </a:pPr>
            <a:r>
              <a:rPr lang="en-US" sz="2000" dirty="0" err="1"/>
              <a:t>RDDs</a:t>
            </a:r>
            <a:r>
              <a:rPr lang="en-US" sz="2000" dirty="0"/>
              <a:t> support many of the operations of mathematical sets, such as union and intersection, even when the </a:t>
            </a:r>
            <a:r>
              <a:rPr lang="en-US" sz="2000" dirty="0" err="1"/>
              <a:t>RDDs</a:t>
            </a:r>
            <a:r>
              <a:rPr lang="en-US" sz="2000" dirty="0"/>
              <a:t> themselves not properly sets.</a:t>
            </a:r>
          </a:p>
          <a:p>
            <a:pPr marL="342900" indent="-342900" algn="just">
              <a:spcAft>
                <a:spcPts val="2400"/>
              </a:spcAft>
              <a:buFont typeface="Arial" panose="020B0604020202020204" pitchFamily="34" charset="0"/>
              <a:buChar char="•"/>
            </a:pPr>
            <a:r>
              <a:rPr lang="en-US" sz="2000" b="1" dirty="0" err="1" smtClean="0"/>
              <a:t>RDD.distinct</a:t>
            </a:r>
            <a:r>
              <a:rPr lang="en-US" sz="2000" b="1" dirty="0"/>
              <a:t>() </a:t>
            </a:r>
            <a:r>
              <a:rPr lang="en-US" sz="2000" dirty="0" smtClean="0"/>
              <a:t>produce </a:t>
            </a:r>
            <a:r>
              <a:rPr lang="en-US" sz="2000" dirty="0"/>
              <a:t>a new </a:t>
            </a:r>
            <a:r>
              <a:rPr lang="en-US" sz="2000" dirty="0" err="1"/>
              <a:t>RDD</a:t>
            </a:r>
            <a:r>
              <a:rPr lang="en-US" sz="2000" dirty="0"/>
              <a:t> with only distinct items. Note that distinct() is expensive, however, as it requires shuffling all the data over the network to ensure that we only receive one copy of </a:t>
            </a:r>
            <a:r>
              <a:rPr lang="en-US" sz="2000" dirty="0" smtClean="0"/>
              <a:t>each element.</a:t>
            </a:r>
          </a:p>
          <a:p>
            <a:pPr marL="342900" indent="-342900" algn="just">
              <a:spcAft>
                <a:spcPts val="2400"/>
              </a:spcAft>
              <a:buFont typeface="Arial" panose="020B0604020202020204" pitchFamily="34" charset="0"/>
              <a:buChar char="•"/>
            </a:pPr>
            <a:r>
              <a:rPr lang="en-US" sz="2000" b="1" dirty="0" err="1" smtClean="0"/>
              <a:t>RDD.union</a:t>
            </a:r>
            <a:r>
              <a:rPr lang="en-US" sz="2000" b="1" dirty="0" smtClean="0"/>
              <a:t>(other) </a:t>
            </a:r>
            <a:r>
              <a:rPr lang="en-US" sz="2000" dirty="0" smtClean="0"/>
              <a:t>which gives back an </a:t>
            </a:r>
            <a:r>
              <a:rPr lang="en-US" sz="2000" dirty="0" err="1" smtClean="0"/>
              <a:t>RDD</a:t>
            </a:r>
            <a:r>
              <a:rPr lang="en-US" sz="2000" dirty="0" smtClean="0"/>
              <a:t> consisting of the data from both sources. Unlike the mathematical union(), if there are duplicates in the input </a:t>
            </a:r>
            <a:r>
              <a:rPr lang="en-US" sz="2000" dirty="0" err="1" smtClean="0"/>
              <a:t>RDDs</a:t>
            </a:r>
            <a:r>
              <a:rPr lang="en-US" sz="2000" dirty="0" smtClean="0"/>
              <a:t>, the result of Spark’s union() will contain duplicates (which we can fix if desired with distinct().</a:t>
            </a:r>
            <a:endParaRPr lang="en-US" sz="2000" dirty="0"/>
          </a:p>
        </p:txBody>
      </p:sp>
    </p:spTree>
    <p:extLst>
      <p:ext uri="{BB962C8B-B14F-4D97-AF65-F5344CB8AC3E}">
        <p14:creationId xmlns:p14="http://schemas.microsoft.com/office/powerpoint/2010/main" val="42168642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4062651"/>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 (cont.)</a:t>
            </a:r>
            <a:endParaRPr lang="en-US" sz="2000" b="1" dirty="0"/>
          </a:p>
          <a:p>
            <a:pPr marL="342900" indent="-342900" algn="just">
              <a:spcAft>
                <a:spcPts val="2400"/>
              </a:spcAft>
              <a:buFont typeface="Arial" panose="020B0604020202020204" pitchFamily="34" charset="0"/>
              <a:buChar char="•"/>
            </a:pPr>
            <a:r>
              <a:rPr lang="en-US" sz="2000" b="1" dirty="0" err="1" smtClean="0"/>
              <a:t>RDD.intersection</a:t>
            </a:r>
            <a:r>
              <a:rPr lang="en-US" sz="2000" b="1" dirty="0" smtClean="0"/>
              <a:t>(other)</a:t>
            </a:r>
            <a:r>
              <a:rPr lang="en-US" sz="2000" dirty="0" smtClean="0"/>
              <a:t> returns </a:t>
            </a:r>
            <a:r>
              <a:rPr lang="en-US" sz="2000" dirty="0"/>
              <a:t>only elements in both </a:t>
            </a:r>
            <a:r>
              <a:rPr lang="en-US" sz="2000" dirty="0" err="1"/>
              <a:t>RDDs</a:t>
            </a:r>
            <a:r>
              <a:rPr lang="en-US" sz="2000" dirty="0"/>
              <a:t>. intersection() also removes all duplicates (including duplicates from a single </a:t>
            </a:r>
            <a:r>
              <a:rPr lang="en-US" sz="2000" dirty="0" err="1"/>
              <a:t>RDD</a:t>
            </a:r>
            <a:r>
              <a:rPr lang="en-US" sz="2000" dirty="0"/>
              <a:t>) while </a:t>
            </a:r>
            <a:r>
              <a:rPr lang="en-US" sz="2000" dirty="0" smtClean="0"/>
              <a:t>running.</a:t>
            </a:r>
          </a:p>
          <a:p>
            <a:pPr algn="just">
              <a:spcAft>
                <a:spcPts val="2400"/>
              </a:spcAft>
            </a:pPr>
            <a:r>
              <a:rPr lang="en-US" dirty="0" smtClean="0"/>
              <a:t>While </a:t>
            </a:r>
            <a:r>
              <a:rPr lang="en-US" dirty="0"/>
              <a:t>intersection and union are to very similar concepts, the performance of intersection is much worse since it requires a shuffle over the network to identify common elements</a:t>
            </a:r>
            <a:r>
              <a:rPr lang="en-US" dirty="0" smtClean="0"/>
              <a:t>.</a:t>
            </a:r>
          </a:p>
          <a:p>
            <a:pPr marL="342900" indent="-342900" algn="just">
              <a:spcAft>
                <a:spcPts val="2400"/>
              </a:spcAft>
              <a:buFont typeface="Arial" panose="020B0604020202020204" pitchFamily="34" charset="0"/>
              <a:buChar char="•"/>
            </a:pPr>
            <a:r>
              <a:rPr lang="en-US" sz="2000" b="1" dirty="0" err="1" smtClean="0"/>
              <a:t>RDD.subtract</a:t>
            </a:r>
            <a:r>
              <a:rPr lang="en-US" sz="2000" b="1" dirty="0" smtClean="0"/>
              <a:t>(other</a:t>
            </a:r>
            <a:r>
              <a:rPr lang="en-US" sz="2000" b="1" dirty="0"/>
              <a:t>) </a:t>
            </a:r>
            <a:r>
              <a:rPr lang="en-US" sz="2000" b="1" dirty="0" smtClean="0"/>
              <a:t>t</a:t>
            </a:r>
            <a:r>
              <a:rPr lang="en-US" sz="2000" dirty="0" smtClean="0"/>
              <a:t>akes </a:t>
            </a:r>
            <a:r>
              <a:rPr lang="en-US" sz="2000" dirty="0"/>
              <a:t>in another </a:t>
            </a:r>
            <a:r>
              <a:rPr lang="en-US" sz="2000" dirty="0" err="1"/>
              <a:t>RDD</a:t>
            </a:r>
            <a:r>
              <a:rPr lang="en-US" sz="2000" dirty="0"/>
              <a:t> and returns an </a:t>
            </a:r>
            <a:r>
              <a:rPr lang="en-US" sz="2000" dirty="0" err="1"/>
              <a:t>RDD</a:t>
            </a:r>
            <a:r>
              <a:rPr lang="en-US" sz="2000" dirty="0"/>
              <a:t> that only has values present in the first </a:t>
            </a:r>
            <a:r>
              <a:rPr lang="en-US" sz="2000" dirty="0" err="1"/>
              <a:t>RDD</a:t>
            </a:r>
            <a:r>
              <a:rPr lang="en-US" sz="2000" dirty="0"/>
              <a:t> and not the second </a:t>
            </a:r>
            <a:r>
              <a:rPr lang="en-US" sz="2000" dirty="0" err="1"/>
              <a:t>RDD</a:t>
            </a:r>
            <a:r>
              <a:rPr lang="en-US" sz="2000" dirty="0" smtClean="0"/>
              <a:t>.</a:t>
            </a:r>
          </a:p>
        </p:txBody>
      </p:sp>
    </p:spTree>
    <p:extLst>
      <p:ext uri="{BB962C8B-B14F-4D97-AF65-F5344CB8AC3E}">
        <p14:creationId xmlns:p14="http://schemas.microsoft.com/office/powerpoint/2010/main" val="25865097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Pseudo set operations (cont.)</a:t>
            </a:r>
            <a:endParaRPr lang="en-US" sz="2000" b="1" dirty="0"/>
          </a:p>
          <a:p>
            <a:pPr marL="342900" indent="-342900" algn="just">
              <a:spcAft>
                <a:spcPts val="2400"/>
              </a:spcAft>
              <a:buFont typeface="Arial" panose="020B0604020202020204" pitchFamily="34" charset="0"/>
              <a:buChar char="•"/>
            </a:pPr>
            <a:r>
              <a:rPr lang="en-US" sz="2000" b="1" dirty="0" err="1" smtClean="0"/>
              <a:t>RDD.cartesian</a:t>
            </a:r>
            <a:r>
              <a:rPr lang="en-US" sz="2000" b="1" dirty="0" smtClean="0"/>
              <a:t>(other)</a:t>
            </a:r>
            <a:r>
              <a:rPr lang="en-US" sz="2000" dirty="0" smtClean="0"/>
              <a:t> </a:t>
            </a:r>
            <a:r>
              <a:rPr lang="en-US" sz="2000" dirty="0"/>
              <a:t>compute a Cartesian product between two </a:t>
            </a:r>
            <a:r>
              <a:rPr lang="en-US" sz="2000" dirty="0" err="1"/>
              <a:t>RDDs</a:t>
            </a:r>
            <a:r>
              <a:rPr lang="en-US" sz="2000" dirty="0"/>
              <a:t>. </a:t>
            </a:r>
            <a:r>
              <a:rPr lang="en-US" sz="2000" dirty="0" smtClean="0"/>
              <a:t>resulting </a:t>
            </a:r>
            <a:r>
              <a:rPr lang="en-US" sz="2000" dirty="0"/>
              <a:t>in possible pairs of (a, b) where a is in the source </a:t>
            </a:r>
            <a:r>
              <a:rPr lang="en-US" sz="2000" dirty="0" err="1"/>
              <a:t>RDD</a:t>
            </a:r>
            <a:r>
              <a:rPr lang="en-US" sz="2000" dirty="0"/>
              <a:t> and b is in the other </a:t>
            </a:r>
            <a:r>
              <a:rPr lang="en-US" sz="2000" dirty="0" err="1" smtClean="0"/>
              <a:t>RDD</a:t>
            </a:r>
            <a:r>
              <a:rPr lang="en-US" sz="2000" dirty="0" smtClean="0"/>
              <a:t>.</a:t>
            </a:r>
          </a:p>
          <a:p>
            <a:pPr algn="just">
              <a:spcAft>
                <a:spcPts val="2400"/>
              </a:spcAft>
            </a:pPr>
            <a:r>
              <a:rPr lang="en-US" sz="2000" dirty="0" smtClean="0"/>
              <a:t>The </a:t>
            </a:r>
            <a:r>
              <a:rPr lang="en-US" sz="2000" dirty="0"/>
              <a:t>Cartesian product can be useful when we wish to consider the similarity between all possible pairs, such as computing every users expected interests in each offer. </a:t>
            </a:r>
            <a:endParaRPr lang="en-US" sz="2000" dirty="0" smtClean="0"/>
          </a:p>
          <a:p>
            <a:pPr algn="just">
              <a:spcAft>
                <a:spcPts val="2400"/>
              </a:spcAft>
            </a:pPr>
            <a:r>
              <a:rPr lang="en-US" sz="2000" dirty="0" smtClean="0"/>
              <a:t>Note: </a:t>
            </a:r>
            <a:r>
              <a:rPr lang="en-US" sz="2000" dirty="0"/>
              <a:t>Cartesian product </a:t>
            </a:r>
            <a:r>
              <a:rPr lang="en-US" sz="2000" dirty="0" smtClean="0"/>
              <a:t>is very expensive for large </a:t>
            </a:r>
            <a:r>
              <a:rPr lang="en-US" sz="2000" dirty="0" err="1" smtClean="0"/>
              <a:t>RDDs</a:t>
            </a:r>
            <a:endParaRPr lang="en-US" sz="2000" dirty="0"/>
          </a:p>
          <a:p>
            <a:pPr algn="just">
              <a:spcAft>
                <a:spcPts val="2400"/>
              </a:spcAft>
            </a:pPr>
            <a:r>
              <a:rPr lang="en-US" sz="2000" dirty="0" smtClean="0"/>
              <a:t>(</a:t>
            </a:r>
            <a:r>
              <a:rPr lang="en-US" sz="2000" dirty="0"/>
              <a:t>See </a:t>
            </a:r>
            <a:r>
              <a:rPr lang="en-US" sz="2000" dirty="0" smtClean="0"/>
              <a:t>examples </a:t>
            </a:r>
            <a:r>
              <a:rPr lang="en-US" sz="2000" dirty="0"/>
              <a:t>in Notebook:  </a:t>
            </a:r>
            <a:r>
              <a:rPr lang="en-US" sz="2000" dirty="0" err="1"/>
              <a:t>RDD_BASIC_OPERATIONS.ipynb</a:t>
            </a:r>
            <a:r>
              <a:rPr lang="en-US" sz="2000" dirty="0" smtClean="0"/>
              <a:t>)</a:t>
            </a:r>
            <a:endParaRPr lang="en-US" sz="2000" dirty="0"/>
          </a:p>
        </p:txBody>
      </p:sp>
    </p:spTree>
    <p:extLst>
      <p:ext uri="{BB962C8B-B14F-4D97-AF65-F5344CB8AC3E}">
        <p14:creationId xmlns:p14="http://schemas.microsoft.com/office/powerpoint/2010/main" val="20202152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2092881"/>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nb5-rdd-aggregations.ipynb</a:t>
            </a:r>
            <a:endParaRPr lang="en-US" sz="2400" b="1" dirty="0" smtClean="0">
              <a:solidFill>
                <a:srgbClr val="7030A0"/>
              </a:solidFill>
            </a:endParaRPr>
          </a:p>
          <a:p>
            <a:pPr lvl="1" algn="just">
              <a:spcAft>
                <a:spcPts val="2400"/>
              </a:spcAft>
            </a:pPr>
            <a:r>
              <a:rPr lang="en-US" sz="2400" dirty="0" smtClean="0"/>
              <a:t>We </a:t>
            </a:r>
            <a:r>
              <a:rPr lang="en-US" sz="2400" dirty="0"/>
              <a:t>can aggregate </a:t>
            </a:r>
            <a:r>
              <a:rPr lang="en-US" sz="2400" dirty="0" err="1"/>
              <a:t>RDD</a:t>
            </a:r>
            <a:r>
              <a:rPr lang="en-US" sz="2400" dirty="0"/>
              <a:t> data in Spark by using three different actions: </a:t>
            </a:r>
            <a:r>
              <a:rPr lang="en-US" sz="2400" b="1" dirty="0"/>
              <a:t>reduce</a:t>
            </a:r>
            <a:r>
              <a:rPr lang="en-US" sz="2400" dirty="0"/>
              <a:t>, </a:t>
            </a:r>
            <a:r>
              <a:rPr lang="en-US" sz="2400" b="1" dirty="0"/>
              <a:t>fold</a:t>
            </a:r>
            <a:r>
              <a:rPr lang="en-US" sz="2400" dirty="0"/>
              <a:t>, and </a:t>
            </a:r>
            <a:r>
              <a:rPr lang="en-US" sz="2400" b="1" dirty="0"/>
              <a:t>aggregate</a:t>
            </a:r>
            <a:r>
              <a:rPr lang="en-US" sz="2400" dirty="0"/>
              <a:t>. The last one is the more general one and someway includes the first </a:t>
            </a:r>
            <a:r>
              <a:rPr lang="en-US" sz="2400" dirty="0" smtClean="0"/>
              <a:t>two.</a:t>
            </a:r>
          </a:p>
        </p:txBody>
      </p:sp>
    </p:spTree>
    <p:extLst>
      <p:ext uri="{BB962C8B-B14F-4D97-AF65-F5344CB8AC3E}">
        <p14:creationId xmlns:p14="http://schemas.microsoft.com/office/powerpoint/2010/main" val="4007864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507831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a:t>
            </a:r>
            <a:endParaRPr lang="en-US" sz="2000" b="1" dirty="0"/>
          </a:p>
          <a:p>
            <a:pPr marL="342900" indent="-342900" algn="just">
              <a:spcAft>
                <a:spcPts val="2400"/>
              </a:spcAft>
              <a:buFont typeface="Arial" panose="020B0604020202020204" pitchFamily="34" charset="0"/>
              <a:buChar char="•"/>
            </a:pPr>
            <a:r>
              <a:rPr lang="en-US" sz="2000" b="1" dirty="0" err="1" smtClean="0"/>
              <a:t>RDD.reduce</a:t>
            </a:r>
            <a:r>
              <a:rPr lang="en-US" sz="2000" b="1" dirty="0" smtClean="0"/>
              <a:t>()</a:t>
            </a:r>
            <a:r>
              <a:rPr lang="en-US" sz="2000" dirty="0" smtClean="0"/>
              <a:t> is the </a:t>
            </a:r>
            <a:r>
              <a:rPr lang="en-US" sz="2000" dirty="0"/>
              <a:t>most common action on basic </a:t>
            </a:r>
            <a:r>
              <a:rPr lang="en-US" sz="2000" dirty="0" err="1" smtClean="0"/>
              <a:t>RDDs</a:t>
            </a:r>
            <a:r>
              <a:rPr lang="en-US" sz="2000" dirty="0" smtClean="0"/>
              <a:t>. </a:t>
            </a:r>
            <a:r>
              <a:rPr lang="en-US" sz="2000" dirty="0"/>
              <a:t>Reduce takes in a function which operates on two elements of the same type of your </a:t>
            </a:r>
            <a:r>
              <a:rPr lang="en-US" sz="2000" dirty="0" err="1"/>
              <a:t>RDD</a:t>
            </a:r>
            <a:r>
              <a:rPr lang="en-US" sz="2000" dirty="0"/>
              <a:t> and returns a new element of the same </a:t>
            </a:r>
            <a:r>
              <a:rPr lang="en-US" sz="2000" dirty="0" smtClean="0"/>
              <a:t>type.</a:t>
            </a:r>
          </a:p>
          <a:p>
            <a:pPr algn="just">
              <a:spcAft>
                <a:spcPts val="2400"/>
              </a:spcAft>
            </a:pPr>
            <a:r>
              <a:rPr lang="en-US" sz="2000" dirty="0" smtClean="0"/>
              <a:t>A </a:t>
            </a:r>
            <a:r>
              <a:rPr lang="en-US" sz="2000" dirty="0"/>
              <a:t>simple example of such a function is + , which we can use to sum our </a:t>
            </a:r>
            <a:r>
              <a:rPr lang="en-US" sz="2000" dirty="0" err="1"/>
              <a:t>RDD</a:t>
            </a:r>
            <a:r>
              <a:rPr lang="en-US" sz="2000" dirty="0"/>
              <a:t>. With reduce we can easily sum the elements of our </a:t>
            </a:r>
            <a:r>
              <a:rPr lang="en-US" sz="2000" dirty="0" err="1"/>
              <a:t>RDD</a:t>
            </a:r>
            <a:r>
              <a:rPr lang="en-US" sz="2000" dirty="0"/>
              <a:t>, count the number of elements, and perform other types of </a:t>
            </a:r>
            <a:r>
              <a:rPr lang="en-US" sz="2000" dirty="0" smtClean="0"/>
              <a:t>aggregation</a:t>
            </a:r>
            <a:endParaRPr lang="en-US" sz="2000" dirty="0"/>
          </a:p>
          <a:p>
            <a:pPr marL="342900" indent="-342900" algn="just">
              <a:spcAft>
                <a:spcPts val="2400"/>
              </a:spcAft>
              <a:buFont typeface="Arial" panose="020B0604020202020204" pitchFamily="34" charset="0"/>
              <a:buChar char="•"/>
            </a:pPr>
            <a:r>
              <a:rPr lang="en-US" sz="2000" b="1" dirty="0" err="1" smtClean="0"/>
              <a:t>RDD.fold</a:t>
            </a:r>
            <a:r>
              <a:rPr lang="en-US" sz="2000" b="1" dirty="0" smtClean="0"/>
              <a:t>() </a:t>
            </a:r>
            <a:r>
              <a:rPr lang="en-US" sz="2000" dirty="0" smtClean="0"/>
              <a:t>similar to reduce but </a:t>
            </a:r>
            <a:r>
              <a:rPr lang="en-US" sz="2000" dirty="0"/>
              <a:t>takes a “zero value” to be used for the initial call on each partition. The zero value you provide should be the identity element for your operation, that is applying it multiple times with your function should not change the value, (e.g. 0 for +, 1 for *, or an empty list for concatenation).</a:t>
            </a:r>
          </a:p>
        </p:txBody>
      </p:sp>
    </p:spTree>
    <p:extLst>
      <p:ext uri="{BB962C8B-B14F-4D97-AF65-F5344CB8AC3E}">
        <p14:creationId xmlns:p14="http://schemas.microsoft.com/office/powerpoint/2010/main" val="3210941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196752"/>
            <a:ext cx="7848872" cy="446276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dirty="0" smtClean="0"/>
              <a:t>Fold </a:t>
            </a:r>
            <a:r>
              <a:rPr lang="en-US" sz="2000" dirty="0"/>
              <a:t>and reduce both require that the return type of our result be the same type as that of the </a:t>
            </a:r>
            <a:r>
              <a:rPr lang="en-US" sz="2000" dirty="0" err="1"/>
              <a:t>RDD</a:t>
            </a:r>
            <a:r>
              <a:rPr lang="en-US" sz="2000" dirty="0"/>
              <a:t> we are operating </a:t>
            </a:r>
            <a:r>
              <a:rPr lang="en-US" sz="2000" dirty="0" smtClean="0"/>
              <a:t>over.</a:t>
            </a:r>
          </a:p>
          <a:p>
            <a:pPr marL="342900" indent="-342900" algn="just">
              <a:spcAft>
                <a:spcPts val="2400"/>
              </a:spcAft>
              <a:buFont typeface="Arial" panose="020B0604020202020204" pitchFamily="34" charset="0"/>
              <a:buChar char="•"/>
            </a:pPr>
            <a:r>
              <a:rPr lang="en-US" sz="2000" dirty="0"/>
              <a:t>B</a:t>
            </a:r>
            <a:r>
              <a:rPr lang="en-US" sz="2000" dirty="0" smtClean="0"/>
              <a:t>ut </a:t>
            </a:r>
            <a:r>
              <a:rPr lang="en-US" sz="2000" dirty="0"/>
              <a:t>sometimes we want to return a different type. For example when computing the running average we need to have a different return type. </a:t>
            </a:r>
            <a:endParaRPr lang="en-US" sz="2000" dirty="0" smtClean="0"/>
          </a:p>
          <a:p>
            <a:pPr marL="342900" indent="-342900" algn="just">
              <a:spcAft>
                <a:spcPts val="2400"/>
              </a:spcAft>
              <a:buFont typeface="Arial" panose="020B0604020202020204" pitchFamily="34" charset="0"/>
              <a:buChar char="•"/>
            </a:pPr>
            <a:r>
              <a:rPr lang="en-US" sz="2000" dirty="0" smtClean="0"/>
              <a:t>We </a:t>
            </a:r>
            <a:r>
              <a:rPr lang="en-US" sz="2000" dirty="0"/>
              <a:t>could implement this using a map first where we transform every element into the element and the number 1 so that the reduce function can work on pairs</a:t>
            </a:r>
            <a:r>
              <a:rPr lang="en-US" sz="2000" dirty="0" smtClean="0"/>
              <a:t>.</a:t>
            </a:r>
          </a:p>
          <a:p>
            <a:pPr algn="just">
              <a:spcAft>
                <a:spcPts val="2400"/>
              </a:spcAft>
            </a:pPr>
            <a:r>
              <a:rPr lang="en-US" sz="2000" dirty="0" smtClean="0"/>
              <a:t>But this can be avoided using </a:t>
            </a:r>
            <a:r>
              <a:rPr lang="en-US" sz="2000" b="1" dirty="0" smtClean="0"/>
              <a:t>aggregate()</a:t>
            </a:r>
          </a:p>
        </p:txBody>
      </p:sp>
    </p:spTree>
    <p:extLst>
      <p:ext uri="{BB962C8B-B14F-4D97-AF65-F5344CB8AC3E}">
        <p14:creationId xmlns:p14="http://schemas.microsoft.com/office/powerpoint/2010/main" val="15915287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611560" y="836712"/>
            <a:ext cx="7848872" cy="5755422"/>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 (cont.)</a:t>
            </a:r>
            <a:endParaRPr lang="en-US" sz="2000" dirty="0" smtClean="0"/>
          </a:p>
          <a:p>
            <a:pPr marL="342900" indent="-342900" algn="just">
              <a:spcAft>
                <a:spcPts val="2400"/>
              </a:spcAft>
              <a:buFont typeface="Arial" panose="020B0604020202020204" pitchFamily="34" charset="0"/>
              <a:buChar char="•"/>
            </a:pPr>
            <a:r>
              <a:rPr lang="en-US" sz="2000" b="1" dirty="0" err="1" smtClean="0"/>
              <a:t>RDD.aggregate</a:t>
            </a:r>
            <a:r>
              <a:rPr lang="en-US" sz="2000" b="1" dirty="0" smtClean="0"/>
              <a:t>() </a:t>
            </a:r>
            <a:r>
              <a:rPr lang="en-US" sz="2000" dirty="0" smtClean="0"/>
              <a:t>With </a:t>
            </a:r>
            <a:r>
              <a:rPr lang="en-US" sz="2000" dirty="0"/>
              <a:t>aggregate, like fold, we supply an initial zero value of the type we want to return. We then supply a function to combine the elements from our </a:t>
            </a:r>
            <a:r>
              <a:rPr lang="en-US" sz="2000" dirty="0" err="1"/>
              <a:t>RDD</a:t>
            </a:r>
            <a:r>
              <a:rPr lang="en-US" sz="2000" dirty="0"/>
              <a:t> with the accumulator. Finally, we need to supply a second function to merge two accumulators, given that each node accumulates its own results locally</a:t>
            </a:r>
            <a:r>
              <a:rPr lang="en-US" sz="2000" dirty="0" smtClean="0"/>
              <a:t>.</a:t>
            </a:r>
          </a:p>
          <a:p>
            <a:pPr algn="just">
              <a:spcAft>
                <a:spcPts val="2400"/>
              </a:spcAft>
            </a:pPr>
            <a:r>
              <a:rPr lang="en-US" sz="2000" dirty="0" smtClean="0"/>
              <a:t>Example: average of a </a:t>
            </a:r>
            <a:r>
              <a:rPr lang="en-US" sz="2000" dirty="0" err="1" smtClean="0"/>
              <a:t>RDD</a:t>
            </a:r>
            <a:endParaRPr lang="en-US" sz="2000" dirty="0" smtClean="0"/>
          </a:p>
          <a:p>
            <a:pPr lvl="2" algn="just"/>
            <a:r>
              <a:rPr lang="en-US" dirty="0" err="1"/>
              <a:t>sumCount</a:t>
            </a:r>
            <a:r>
              <a:rPr lang="en-US" dirty="0"/>
              <a:t> = </a:t>
            </a:r>
            <a:r>
              <a:rPr lang="en-US" dirty="0" err="1"/>
              <a:t>nums.aggregate</a:t>
            </a:r>
            <a:r>
              <a:rPr lang="en-US" dirty="0"/>
              <a:t>((0, 0),</a:t>
            </a:r>
          </a:p>
          <a:p>
            <a:pPr lvl="2" algn="just"/>
            <a:r>
              <a:rPr lang="en-US" dirty="0"/>
              <a:t>               (lambda </a:t>
            </a:r>
            <a:r>
              <a:rPr lang="en-US" dirty="0" err="1" smtClean="0"/>
              <a:t>acc</a:t>
            </a:r>
            <a:r>
              <a:rPr lang="en-US" dirty="0" smtClean="0"/>
              <a:t>, value: (</a:t>
            </a:r>
            <a:r>
              <a:rPr lang="en-US" dirty="0" err="1" smtClean="0"/>
              <a:t>acc</a:t>
            </a:r>
            <a:r>
              <a:rPr lang="en-US" dirty="0" smtClean="0"/>
              <a:t>[0</a:t>
            </a:r>
            <a:r>
              <a:rPr lang="en-US" dirty="0"/>
              <a:t>] + </a:t>
            </a:r>
            <a:r>
              <a:rPr lang="en-US" dirty="0" smtClean="0"/>
              <a:t>value, </a:t>
            </a:r>
            <a:r>
              <a:rPr lang="en-US" dirty="0" err="1" smtClean="0"/>
              <a:t>acc</a:t>
            </a:r>
            <a:r>
              <a:rPr lang="en-US" dirty="0" smtClean="0"/>
              <a:t>[1</a:t>
            </a:r>
            <a:r>
              <a:rPr lang="en-US" dirty="0"/>
              <a:t>] + 1</a:t>
            </a:r>
            <a:r>
              <a:rPr lang="en-US" dirty="0" smtClean="0"/>
              <a:t>)),</a:t>
            </a:r>
          </a:p>
          <a:p>
            <a:pPr lvl="4" algn="just"/>
            <a:r>
              <a:rPr lang="en-US" b="1" dirty="0" smtClean="0">
                <a:solidFill>
                  <a:srgbClr val="FF0000"/>
                </a:solidFill>
              </a:rPr>
              <a:t># This </a:t>
            </a:r>
            <a:r>
              <a:rPr lang="en-US" b="1" dirty="0">
                <a:solidFill>
                  <a:srgbClr val="FF0000"/>
                </a:solidFill>
              </a:rPr>
              <a:t>operation is applied locally to each partition in parallel.</a:t>
            </a:r>
          </a:p>
          <a:p>
            <a:pPr lvl="2" algn="just"/>
            <a:r>
              <a:rPr lang="en-US" dirty="0"/>
              <a:t>               (lambda </a:t>
            </a:r>
            <a:r>
              <a:rPr lang="en-US" dirty="0" smtClean="0"/>
              <a:t>acc1, acc2: (acc1[0</a:t>
            </a:r>
            <a:r>
              <a:rPr lang="en-US" dirty="0"/>
              <a:t>] + </a:t>
            </a:r>
            <a:r>
              <a:rPr lang="en-US" dirty="0" smtClean="0"/>
              <a:t>acc2[0</a:t>
            </a:r>
            <a:r>
              <a:rPr lang="en-US" dirty="0"/>
              <a:t>], </a:t>
            </a:r>
            <a:r>
              <a:rPr lang="en-US" dirty="0" smtClean="0"/>
              <a:t>acc1[1</a:t>
            </a:r>
            <a:r>
              <a:rPr lang="en-US" dirty="0"/>
              <a:t>] + </a:t>
            </a:r>
            <a:r>
              <a:rPr lang="en-US" dirty="0" smtClean="0"/>
              <a:t>acc2[1])))</a:t>
            </a:r>
          </a:p>
          <a:p>
            <a:pPr lvl="2" algn="just"/>
            <a:r>
              <a:rPr lang="en-US" dirty="0"/>
              <a:t>                  </a:t>
            </a:r>
            <a:r>
              <a:rPr lang="en-US" b="1" dirty="0">
                <a:solidFill>
                  <a:srgbClr val="FF0000"/>
                </a:solidFill>
              </a:rPr>
              <a:t># </a:t>
            </a:r>
            <a:r>
              <a:rPr lang="en-US" b="1" dirty="0" smtClean="0">
                <a:solidFill>
                  <a:srgbClr val="FF0000"/>
                </a:solidFill>
              </a:rPr>
              <a:t>This </a:t>
            </a:r>
            <a:r>
              <a:rPr lang="en-US" b="1" dirty="0">
                <a:solidFill>
                  <a:srgbClr val="FF0000"/>
                </a:solidFill>
              </a:rPr>
              <a:t>operation will reduce the partial results of each partition and produce the actual total.</a:t>
            </a:r>
            <a:endParaRPr lang="en-US" b="1" dirty="0" smtClean="0">
              <a:solidFill>
                <a:srgbClr val="FF0000"/>
              </a:solidFill>
            </a:endParaRPr>
          </a:p>
          <a:p>
            <a:pPr lvl="2" algn="just"/>
            <a:endParaRPr lang="en-US" dirty="0"/>
          </a:p>
          <a:p>
            <a:pPr lvl="2" algn="just"/>
            <a:r>
              <a:rPr lang="en-US" dirty="0"/>
              <a:t>return </a:t>
            </a:r>
            <a:r>
              <a:rPr lang="en-US" dirty="0" err="1"/>
              <a:t>sumCount</a:t>
            </a:r>
            <a:r>
              <a:rPr lang="en-US" dirty="0"/>
              <a:t>[0] / float(</a:t>
            </a:r>
            <a:r>
              <a:rPr lang="en-US" dirty="0" err="1"/>
              <a:t>sumCount</a:t>
            </a:r>
            <a:r>
              <a:rPr lang="en-US" dirty="0"/>
              <a:t>[1])</a:t>
            </a:r>
          </a:p>
        </p:txBody>
      </p:sp>
    </p:spTree>
    <p:extLst>
      <p:ext uri="{BB962C8B-B14F-4D97-AF65-F5344CB8AC3E}">
        <p14:creationId xmlns:p14="http://schemas.microsoft.com/office/powerpoint/2010/main" val="34296840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67544" y="1052734"/>
            <a:ext cx="7848872" cy="5601533"/>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a:solidFill>
                  <a:srgbClr val="7030A0"/>
                </a:solidFill>
              </a:rPr>
              <a:t>nb6</a:t>
            </a:r>
            <a:r>
              <a:rPr lang="en-US" sz="2400" b="1" dirty="0">
                <a:solidFill>
                  <a:srgbClr val="7030A0"/>
                </a:solidFill>
              </a:rPr>
              <a:t>-</a:t>
            </a:r>
            <a:r>
              <a:rPr lang="en-US" sz="2400" b="1" dirty="0" err="1">
                <a:solidFill>
                  <a:srgbClr val="7030A0"/>
                </a:solidFill>
              </a:rPr>
              <a:t>rdd</a:t>
            </a:r>
            <a:r>
              <a:rPr lang="en-US" sz="2400" b="1" dirty="0">
                <a:solidFill>
                  <a:srgbClr val="7030A0"/>
                </a:solidFill>
              </a:rPr>
              <a:t>-key-</a:t>
            </a:r>
            <a:r>
              <a:rPr lang="en-US" sz="2400" b="1" dirty="0" err="1">
                <a:solidFill>
                  <a:srgbClr val="7030A0"/>
                </a:solidFill>
              </a:rPr>
              <a:t>value.ip</a:t>
            </a:r>
            <a:r>
              <a:rPr lang="en-US" sz="2400" b="1" dirty="0" err="1" smtClean="0">
                <a:solidFill>
                  <a:srgbClr val="7030A0"/>
                </a:solidFill>
              </a:rPr>
              <a:t>ynb</a:t>
            </a:r>
            <a:endParaRPr lang="en-US" sz="2400" b="1" dirty="0" smtClean="0">
              <a:solidFill>
                <a:srgbClr val="7030A0"/>
              </a:solidFill>
            </a:endParaRPr>
          </a:p>
          <a:p>
            <a:pPr marL="800100" lvl="1" indent="-342900" algn="just">
              <a:spcAft>
                <a:spcPts val="2400"/>
              </a:spcAft>
              <a:buFont typeface="Arial" panose="020B0604020202020204" pitchFamily="34" charset="0"/>
              <a:buChar char="•"/>
            </a:pPr>
            <a:r>
              <a:rPr lang="en-US" sz="2400" dirty="0" smtClean="0"/>
              <a:t>Spark </a:t>
            </a:r>
            <a:r>
              <a:rPr lang="en-US" sz="2400" dirty="0"/>
              <a:t>provides specific functions to deal with </a:t>
            </a:r>
            <a:r>
              <a:rPr lang="en-US" sz="2400" dirty="0" err="1"/>
              <a:t>RDDs</a:t>
            </a:r>
            <a:r>
              <a:rPr lang="en-US" sz="2400" dirty="0"/>
              <a:t> which elements are key/value pairs. They are usually used to perform aggregations and other </a:t>
            </a:r>
            <a:r>
              <a:rPr lang="en-US" sz="2400" dirty="0" err="1"/>
              <a:t>processings</a:t>
            </a:r>
            <a:r>
              <a:rPr lang="en-US" sz="2400" dirty="0"/>
              <a:t> by key. </a:t>
            </a:r>
            <a:endParaRPr lang="en-US" sz="2400" dirty="0" smtClean="0"/>
          </a:p>
          <a:p>
            <a:pPr marL="800100" lvl="1" indent="-342900" algn="just">
              <a:spcAft>
                <a:spcPts val="2400"/>
              </a:spcAft>
              <a:buFont typeface="Arial" panose="020B0604020202020204" pitchFamily="34" charset="0"/>
              <a:buChar char="•"/>
            </a:pPr>
            <a:r>
              <a:rPr lang="en-US" sz="2400" dirty="0"/>
              <a:t>We can use all the transformations and actions available for normal </a:t>
            </a:r>
            <a:r>
              <a:rPr lang="en-US" sz="2400" dirty="0" err="1"/>
              <a:t>RDDs</a:t>
            </a:r>
            <a:r>
              <a:rPr lang="en-US" sz="2400" dirty="0"/>
              <a:t> with key/value pair </a:t>
            </a:r>
            <a:r>
              <a:rPr lang="en-US" sz="2400" dirty="0" err="1"/>
              <a:t>RDDs</a:t>
            </a:r>
            <a:r>
              <a:rPr lang="en-US" sz="2400" dirty="0"/>
              <a:t>. </a:t>
            </a:r>
            <a:endParaRPr lang="en-US" sz="2400" dirty="0" smtClean="0"/>
          </a:p>
          <a:p>
            <a:pPr marL="800100" lvl="1" indent="-342900" algn="just">
              <a:spcAft>
                <a:spcPts val="2400"/>
              </a:spcAft>
              <a:buFont typeface="Arial" panose="020B0604020202020204" pitchFamily="34" charset="0"/>
              <a:buChar char="•"/>
            </a:pPr>
            <a:r>
              <a:rPr lang="en-US" sz="2400" dirty="0" smtClean="0"/>
              <a:t>We </a:t>
            </a:r>
            <a:r>
              <a:rPr lang="en-US" sz="2400" dirty="0"/>
              <a:t>just need to make the functions work with pair </a:t>
            </a:r>
            <a:r>
              <a:rPr lang="en-US" sz="2400" dirty="0" smtClean="0"/>
              <a:t>elements.</a:t>
            </a:r>
          </a:p>
          <a:p>
            <a:pPr marL="800100" lvl="1" indent="-342900" algn="just">
              <a:spcAft>
                <a:spcPts val="2400"/>
              </a:spcAft>
              <a:buFont typeface="Arial" panose="020B0604020202020204" pitchFamily="34" charset="0"/>
              <a:buChar char="•"/>
            </a:pPr>
            <a:r>
              <a:rPr lang="en-US" sz="2400" dirty="0" smtClean="0"/>
              <a:t>Additionally</a:t>
            </a:r>
            <a:r>
              <a:rPr lang="en-US" sz="2400" dirty="0"/>
              <a:t>, Spark provides specific functions to work with </a:t>
            </a:r>
            <a:r>
              <a:rPr lang="en-US" sz="2400" dirty="0" err="1"/>
              <a:t>RDDs</a:t>
            </a:r>
            <a:r>
              <a:rPr lang="en-US" sz="2400" dirty="0"/>
              <a:t> containing pair elements. They are very similar to those available for general </a:t>
            </a:r>
            <a:r>
              <a:rPr lang="en-US" sz="2400" dirty="0" err="1"/>
              <a:t>RDDs</a:t>
            </a:r>
            <a:r>
              <a:rPr lang="en-US" sz="2400" dirty="0" smtClean="0"/>
              <a:t>.</a:t>
            </a:r>
            <a:endParaRPr lang="en-US" sz="2400" dirty="0"/>
          </a:p>
        </p:txBody>
      </p:sp>
    </p:spTree>
    <p:extLst>
      <p:ext uri="{BB962C8B-B14F-4D97-AF65-F5344CB8AC3E}">
        <p14:creationId xmlns:p14="http://schemas.microsoft.com/office/powerpoint/2010/main" val="25203094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419203" y="1116013"/>
            <a:ext cx="7848872" cy="2769989"/>
          </a:xfrm>
          <a:prstGeom prst="rect">
            <a:avLst/>
          </a:prstGeom>
        </p:spPr>
        <p:txBody>
          <a:bodyPr wrap="square">
            <a:spAutoFit/>
          </a:bodyPr>
          <a:lstStyle/>
          <a:p>
            <a:pPr algn="just">
              <a:spcAft>
                <a:spcPts val="1200"/>
              </a:spcAft>
            </a:pPr>
            <a:r>
              <a:rPr lang="en-US" sz="2400" dirty="0"/>
              <a:t>In </a:t>
            </a:r>
            <a:r>
              <a:rPr lang="en-US" sz="2400" dirty="0" smtClean="0"/>
              <a:t>Notebook:  </a:t>
            </a:r>
            <a:r>
              <a:rPr lang="en-US" sz="2400" b="1" dirty="0" err="1" smtClean="0">
                <a:solidFill>
                  <a:srgbClr val="7030A0"/>
                </a:solidFill>
              </a:rPr>
              <a:t>nb6</a:t>
            </a:r>
            <a:r>
              <a:rPr lang="en-US" sz="2400" b="1" dirty="0" smtClean="0">
                <a:solidFill>
                  <a:srgbClr val="7030A0"/>
                </a:solidFill>
              </a:rPr>
              <a:t>-</a:t>
            </a:r>
            <a:r>
              <a:rPr lang="en-US" sz="2400" b="1" dirty="0" err="1" smtClean="0">
                <a:solidFill>
                  <a:srgbClr val="7030A0"/>
                </a:solidFill>
              </a:rPr>
              <a:t>rdd</a:t>
            </a:r>
            <a:r>
              <a:rPr lang="en-US" sz="2400" b="1" dirty="0" smtClean="0">
                <a:solidFill>
                  <a:srgbClr val="7030A0"/>
                </a:solidFill>
              </a:rPr>
              <a:t>-key-</a:t>
            </a:r>
            <a:r>
              <a:rPr lang="en-US" sz="2400" b="1" dirty="0" err="1" smtClean="0">
                <a:solidFill>
                  <a:srgbClr val="7030A0"/>
                </a:solidFill>
              </a:rPr>
              <a:t>value.ipynb</a:t>
            </a:r>
            <a:r>
              <a:rPr lang="en-US" sz="2400" b="1" dirty="0" smtClean="0">
                <a:solidFill>
                  <a:srgbClr val="7030A0"/>
                </a:solidFill>
              </a:rPr>
              <a:t> (cont.)</a:t>
            </a:r>
          </a:p>
          <a:p>
            <a:pPr marL="800100" lvl="1" indent="-342900" algn="just">
              <a:spcAft>
                <a:spcPts val="2400"/>
              </a:spcAft>
              <a:buFont typeface="Arial" panose="020B0604020202020204" pitchFamily="34" charset="0"/>
              <a:buChar char="•"/>
            </a:pPr>
            <a:r>
              <a:rPr lang="en-US" sz="2400" dirty="0" smtClean="0"/>
              <a:t>This notebook illustrates the possibilities of working </a:t>
            </a:r>
            <a:r>
              <a:rPr lang="en-US" sz="2400" dirty="0"/>
              <a:t>with key/value </a:t>
            </a:r>
            <a:r>
              <a:rPr lang="en-US" sz="2400" dirty="0" smtClean="0"/>
              <a:t>pairs to process </a:t>
            </a:r>
            <a:r>
              <a:rPr lang="en-US" sz="2400" dirty="0"/>
              <a:t>network </a:t>
            </a:r>
            <a:r>
              <a:rPr lang="en-US" sz="2400" dirty="0" smtClean="0"/>
              <a:t>interactions.</a:t>
            </a:r>
          </a:p>
          <a:p>
            <a:pPr marL="800100" lvl="1" indent="-342900" algn="just">
              <a:spcAft>
                <a:spcPts val="2400"/>
              </a:spcAft>
              <a:buFont typeface="Arial" panose="020B0604020202020204" pitchFamily="34" charset="0"/>
              <a:buChar char="•"/>
            </a:pPr>
            <a:r>
              <a:rPr lang="en-US" sz="2400" dirty="0" smtClean="0"/>
              <a:t>In this example, key/value </a:t>
            </a:r>
            <a:r>
              <a:rPr lang="en-US" sz="2400" dirty="0"/>
              <a:t>pair aggregations will show to be particularly effective when trying to explore each type of tag in our network attacks, in an individual way.</a:t>
            </a:r>
            <a:endParaRPr lang="en-US" sz="2400" dirty="0" smtClean="0"/>
          </a:p>
        </p:txBody>
      </p:sp>
    </p:spTree>
    <p:extLst>
      <p:ext uri="{BB962C8B-B14F-4D97-AF65-F5344CB8AC3E}">
        <p14:creationId xmlns:p14="http://schemas.microsoft.com/office/powerpoint/2010/main" val="535855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2560590"/>
            <a:ext cx="2892100" cy="1407659"/>
          </a:xfrm>
          <a:prstGeom prst="rect">
            <a:avLst/>
          </a:prstGeom>
        </p:spPr>
      </p:pic>
      <p:pic>
        <p:nvPicPr>
          <p:cNvPr id="8" name="Imagen 7"/>
          <p:cNvPicPr>
            <a:picLocks noChangeAspect="1"/>
          </p:cNvPicPr>
          <p:nvPr/>
        </p:nvPicPr>
        <p:blipFill>
          <a:blip r:embed="rId3"/>
          <a:stretch>
            <a:fillRect/>
          </a:stretch>
        </p:blipFill>
        <p:spPr>
          <a:xfrm>
            <a:off x="7464100" y="2096041"/>
            <a:ext cx="1171429" cy="1657143"/>
          </a:xfrm>
          <a:prstGeom prst="rect">
            <a:avLst/>
          </a:prstGeom>
        </p:spPr>
      </p:pic>
      <p:pic>
        <p:nvPicPr>
          <p:cNvPr id="19" name="Imagen 18"/>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077313" y="2050780"/>
            <a:ext cx="216023" cy="594577"/>
          </a:xfrm>
          <a:prstGeom prst="rect">
            <a:avLst/>
          </a:prstGeom>
        </p:spPr>
      </p:pic>
      <p:pic>
        <p:nvPicPr>
          <p:cNvPr id="20" name="Imagen 19"/>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077313" y="2482828"/>
            <a:ext cx="216023" cy="594577"/>
          </a:xfrm>
          <a:prstGeom prst="rect">
            <a:avLst/>
          </a:prstGeom>
        </p:spPr>
      </p:pic>
      <p:pic>
        <p:nvPicPr>
          <p:cNvPr id="21" name="Imagen 20"/>
          <p:cNvPicPr>
            <a:picLocks noChangeAspect="1"/>
          </p:cNvPicPr>
          <p:nvPr/>
        </p:nvPicPr>
        <p:blipFill>
          <a:blip r:embed="rId4">
            <a:clrChange>
              <a:clrFrom>
                <a:srgbClr val="FEFEFE"/>
              </a:clrFrom>
              <a:clrTo>
                <a:srgbClr val="FEFEFE">
                  <a:alpha val="0"/>
                </a:srgbClr>
              </a:clrTo>
            </a:clrChange>
            <a:biLevel thresh="50000"/>
          </a:blip>
          <a:stretch>
            <a:fillRect/>
          </a:stretch>
        </p:blipFill>
        <p:spPr>
          <a:xfrm rot="-5400000">
            <a:off x="7149321" y="2914876"/>
            <a:ext cx="216023" cy="594577"/>
          </a:xfrm>
          <a:prstGeom prst="rect">
            <a:avLst/>
          </a:prstGeom>
        </p:spPr>
      </p:pic>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p:sp>
        <p:nvSpPr>
          <p:cNvPr id="24" name="Rectángulo 23"/>
          <p:cNvSpPr/>
          <p:nvPr/>
        </p:nvSpPr>
        <p:spPr>
          <a:xfrm>
            <a:off x="346109" y="1556792"/>
            <a:ext cx="1952779"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Sources</a:t>
            </a:r>
          </a:p>
        </p:txBody>
      </p:sp>
      <p:sp>
        <p:nvSpPr>
          <p:cNvPr id="25" name="Rectángulo 24"/>
          <p:cNvSpPr/>
          <p:nvPr/>
        </p:nvSpPr>
        <p:spPr>
          <a:xfrm>
            <a:off x="6466789" y="1484784"/>
            <a:ext cx="2315057" cy="400110"/>
          </a:xfrm>
          <a:prstGeom prst="rect">
            <a:avLst/>
          </a:prstGeom>
        </p:spPr>
        <p:txBody>
          <a:bodyPr wrap="none">
            <a:spAutoFit/>
          </a:bodyPr>
          <a:lstStyle/>
          <a:p>
            <a:r>
              <a:rPr lang="en-US" sz="2000" b="1" dirty="0" smtClean="0">
                <a:solidFill>
                  <a:schemeClr val="bg2">
                    <a:lumMod val="50000"/>
                  </a:schemeClr>
                </a:solidFill>
                <a:latin typeface="Segoe Script" panose="020B0504020000000003" pitchFamily="34" charset="0"/>
                <a:cs typeface="MV Boli" panose="02000500030200090000" pitchFamily="2" charset="0"/>
              </a:rPr>
              <a:t>Data Customers</a:t>
            </a:r>
          </a:p>
        </p:txBody>
      </p:sp>
      <p:sp>
        <p:nvSpPr>
          <p:cNvPr id="26" name="CuadroTexto 25"/>
          <p:cNvSpPr txBox="1"/>
          <p:nvPr/>
        </p:nvSpPr>
        <p:spPr>
          <a:xfrm>
            <a:off x="6411589" y="4437112"/>
            <a:ext cx="2738769" cy="830997"/>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Business Intelligence</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Visualization</a:t>
            </a:r>
            <a:endParaRPr lang="en-US" sz="1600" dirty="0">
              <a:latin typeface="Lucida Sans Unicode" panose="020B0602030504020204" pitchFamily="34" charset="0"/>
              <a:cs typeface="Lucida Sans Unicode" panose="020B0602030504020204" pitchFamily="34" charset="0"/>
            </a:endParaRP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Analytics</a:t>
            </a:r>
            <a:endParaRPr lang="en-US" sz="1600" dirty="0">
              <a:latin typeface="Lucida Sans Unicode" panose="020B0602030504020204" pitchFamily="34" charset="0"/>
              <a:cs typeface="Lucida Sans Unicode" panose="020B0602030504020204" pitchFamily="34" charset="0"/>
            </a:endParaRPr>
          </a:p>
        </p:txBody>
      </p:sp>
      <p:sp>
        <p:nvSpPr>
          <p:cNvPr id="27" name="CuadroTexto 26"/>
          <p:cNvSpPr txBox="1"/>
          <p:nvPr/>
        </p:nvSpPr>
        <p:spPr>
          <a:xfrm>
            <a:off x="323528" y="3941440"/>
            <a:ext cx="2520280" cy="584775"/>
          </a:xfrm>
          <a:prstGeom prst="rect">
            <a:avLst/>
          </a:prstGeom>
          <a:noFill/>
        </p:spPr>
        <p:txBody>
          <a:bodyPr wrap="square" rtlCol="0">
            <a:spAutoFit/>
          </a:bodyPr>
          <a:lstStyle/>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Structured</a:t>
            </a:r>
          </a:p>
          <a:p>
            <a:pPr marL="342900" indent="-342900">
              <a:buClr>
                <a:srgbClr val="CC6600"/>
              </a:buClr>
              <a:buFont typeface="Courier New" panose="02070309020205020404" pitchFamily="49" charset="0"/>
              <a:buChar char="o"/>
            </a:pPr>
            <a:r>
              <a:rPr lang="en-US" sz="1600" dirty="0" smtClean="0">
                <a:latin typeface="Lucida Sans Unicode" panose="020B0602030504020204" pitchFamily="34" charset="0"/>
                <a:cs typeface="Lucida Sans Unicode" panose="020B0602030504020204" pitchFamily="34" charset="0"/>
              </a:rPr>
              <a:t>Non-structured</a:t>
            </a:r>
            <a:endParaRPr lang="en-US" sz="1600" dirty="0">
              <a:latin typeface="Lucida Sans Unicode" panose="020B0602030504020204" pitchFamily="34" charset="0"/>
              <a:cs typeface="Lucida Sans Unicode" panose="020B0602030504020204" pitchFamily="34" charset="0"/>
            </a:endParaRPr>
          </a:p>
        </p:txBody>
      </p:sp>
      <p:pic>
        <p:nvPicPr>
          <p:cNvPr id="37" name="Imagen 36"/>
          <p:cNvPicPr>
            <a:picLocks noChangeAspect="1"/>
          </p:cNvPicPr>
          <p:nvPr/>
        </p:nvPicPr>
        <p:blipFill>
          <a:blip r:embed="rId5"/>
          <a:stretch>
            <a:fillRect/>
          </a:stretch>
        </p:blipFill>
        <p:spPr>
          <a:xfrm>
            <a:off x="2898400" y="2132856"/>
            <a:ext cx="4225997" cy="2219441"/>
          </a:xfrm>
          <a:prstGeom prst="rect">
            <a:avLst/>
          </a:prstGeom>
        </p:spPr>
      </p:pic>
    </p:spTree>
    <p:extLst>
      <p:ext uri="{BB962C8B-B14F-4D97-AF65-F5344CB8AC3E}">
        <p14:creationId xmlns:p14="http://schemas.microsoft.com/office/powerpoint/2010/main" val="19932905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683568" y="925830"/>
            <a:ext cx="7848872" cy="5463034"/>
          </a:xfrm>
          <a:prstGeom prst="rect">
            <a:avLst/>
          </a:prstGeom>
        </p:spPr>
        <p:txBody>
          <a:bodyPr wrap="square">
            <a:spAutoFit/>
          </a:bodyPr>
          <a:lstStyle/>
          <a:p>
            <a:r>
              <a:rPr lang="en-US" sz="2000" b="1" dirty="0" smtClean="0"/>
              <a:t>Working </a:t>
            </a:r>
            <a:r>
              <a:rPr lang="en-US" sz="2000" b="1" dirty="0"/>
              <a:t>with Key-Value </a:t>
            </a:r>
            <a:r>
              <a:rPr lang="en-US" sz="2000" b="1" dirty="0" smtClean="0"/>
              <a:t>Pairs (intro)</a:t>
            </a:r>
            <a:endParaRPr lang="en-US" dirty="0"/>
          </a:p>
          <a:p>
            <a:pPr marL="285750" indent="-285750">
              <a:buFont typeface="Arial" panose="020B0604020202020204" pitchFamily="34" charset="0"/>
              <a:buChar char="•"/>
            </a:pPr>
            <a:r>
              <a:rPr lang="en-US" dirty="0"/>
              <a:t>While most Spark operations work on </a:t>
            </a:r>
            <a:r>
              <a:rPr lang="en-US" dirty="0" err="1"/>
              <a:t>RDDs</a:t>
            </a:r>
            <a:r>
              <a:rPr lang="en-US" dirty="0"/>
              <a:t> containing any type of objects, a few special operations are only available on </a:t>
            </a:r>
            <a:r>
              <a:rPr lang="en-US" dirty="0" err="1"/>
              <a:t>RDDs</a:t>
            </a:r>
            <a:r>
              <a:rPr lang="en-US" dirty="0"/>
              <a:t> of key-value pairs. The most common ones are distributed “shuffle” operations, such as grouping or aggregating the elements by a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Python, these operations work on </a:t>
            </a:r>
            <a:r>
              <a:rPr lang="en-US" dirty="0" err="1"/>
              <a:t>RDDs</a:t>
            </a:r>
            <a:r>
              <a:rPr lang="en-US" dirty="0"/>
              <a:t> containing built-in Python tuples such as (1, 2). Simply create such tuples and then call your desired operation.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the following code uses the </a:t>
            </a:r>
            <a:r>
              <a:rPr lang="en-US" dirty="0" err="1"/>
              <a:t>reduceByKey</a:t>
            </a:r>
            <a:r>
              <a:rPr lang="en-US" dirty="0"/>
              <a:t> operation on key-value pairs to count how many times each line of text occurs in a file</a:t>
            </a:r>
            <a:r>
              <a:rPr lang="en-US" dirty="0" smtClean="0"/>
              <a:t>:</a:t>
            </a:r>
            <a:endParaRPr lang="en-US" dirty="0"/>
          </a:p>
          <a:p>
            <a:pPr lvl="3"/>
            <a:r>
              <a:rPr lang="en-US" dirty="0"/>
              <a:t>lines = </a:t>
            </a:r>
            <a:r>
              <a:rPr lang="en-US" dirty="0" err="1"/>
              <a:t>sc.textFile</a:t>
            </a:r>
            <a:r>
              <a:rPr lang="en-US" dirty="0"/>
              <a:t>("data.txt")</a:t>
            </a:r>
          </a:p>
          <a:p>
            <a:pPr lvl="3"/>
            <a:r>
              <a:rPr lang="en-US" dirty="0"/>
              <a:t>pairs = </a:t>
            </a:r>
            <a:r>
              <a:rPr lang="en-US" dirty="0" err="1"/>
              <a:t>lines.map</a:t>
            </a:r>
            <a:r>
              <a:rPr lang="en-US" dirty="0"/>
              <a:t>(lambda s: (s, 1))</a:t>
            </a:r>
          </a:p>
          <a:p>
            <a:pPr lvl="3"/>
            <a:r>
              <a:rPr lang="en-US" dirty="0"/>
              <a:t>counts = </a:t>
            </a:r>
            <a:r>
              <a:rPr lang="en-US" dirty="0" err="1"/>
              <a:t>pairs.reduceByKey</a:t>
            </a:r>
            <a:r>
              <a:rPr lang="en-US" dirty="0"/>
              <a:t>(lambda a, b: a + b)</a:t>
            </a:r>
          </a:p>
          <a:p>
            <a:pPr marL="285750" indent="-285750">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We could also use </a:t>
            </a:r>
            <a:r>
              <a:rPr lang="en-US" dirty="0" err="1"/>
              <a:t>counts.sortByKey</a:t>
            </a:r>
            <a:r>
              <a:rPr lang="en-US" dirty="0"/>
              <a:t>(), for example, to sort the pairs alphabetically, and finally </a:t>
            </a:r>
            <a:r>
              <a:rPr lang="en-US" dirty="0" err="1"/>
              <a:t>counts.collect</a:t>
            </a:r>
            <a:r>
              <a:rPr lang="en-US" dirty="0"/>
              <a:t>() to bring them back to the driver program as a list of objects</a:t>
            </a:r>
            <a:r>
              <a:rPr lang="en-US" dirty="0" smtClean="0"/>
              <a:t>.</a:t>
            </a:r>
          </a:p>
          <a:p>
            <a:pPr marL="285750" indent="-285750">
              <a:buFont typeface="Arial" panose="020B0604020202020204" pitchFamily="34" charset="0"/>
              <a:buChar char="•"/>
            </a:pPr>
            <a:r>
              <a:rPr lang="en-US" dirty="0"/>
              <a:t>…see examples using in </a:t>
            </a:r>
            <a:r>
              <a:rPr lang="en-US" dirty="0" err="1"/>
              <a:t>RDD_BASIC_OPERATIONS</a:t>
            </a:r>
            <a:r>
              <a:rPr lang="en-US" dirty="0"/>
              <a:t> </a:t>
            </a:r>
            <a:r>
              <a:rPr lang="en-US" dirty="0" smtClean="0"/>
              <a:t>Notebook</a:t>
            </a:r>
            <a:endParaRPr lang="en-US" dirty="0"/>
          </a:p>
        </p:txBody>
      </p:sp>
    </p:spTree>
    <p:extLst>
      <p:ext uri="{BB962C8B-B14F-4D97-AF65-F5344CB8AC3E}">
        <p14:creationId xmlns:p14="http://schemas.microsoft.com/office/powerpoint/2010/main" val="27859856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3" name="Rectángulo 2"/>
          <p:cNvSpPr/>
          <p:nvPr/>
        </p:nvSpPr>
        <p:spPr>
          <a:xfrm>
            <a:off x="136480" y="908720"/>
            <a:ext cx="8892480" cy="6186309"/>
          </a:xfrm>
          <a:prstGeom prst="rect">
            <a:avLst/>
          </a:prstGeom>
        </p:spPr>
        <p:txBody>
          <a:bodyPr wrap="square">
            <a:spAutoFit/>
          </a:bodyPr>
          <a:lstStyle/>
          <a:p>
            <a:pPr algn="just"/>
            <a:r>
              <a:rPr lang="en-US" b="1" dirty="0"/>
              <a:t>The </a:t>
            </a:r>
            <a:r>
              <a:rPr lang="en-US" b="1" dirty="0" err="1"/>
              <a:t>combineByKey</a:t>
            </a:r>
            <a:r>
              <a:rPr lang="en-US" b="1" dirty="0"/>
              <a:t> </a:t>
            </a:r>
            <a:r>
              <a:rPr lang="en-US" b="1" dirty="0" smtClean="0"/>
              <a:t>Method</a:t>
            </a:r>
          </a:p>
          <a:p>
            <a:pPr algn="just"/>
            <a:r>
              <a:rPr lang="en-US" dirty="0"/>
              <a:t>Turns an RDD[(K, V)] into a result of type RDD[(K, C)], for a “combined type” C. Note that V and C can be different – for example, one might group an RDD of type (</a:t>
            </a:r>
            <a:r>
              <a:rPr lang="en-US" dirty="0" err="1"/>
              <a:t>Int</a:t>
            </a:r>
            <a:r>
              <a:rPr lang="en-US" dirty="0"/>
              <a:t>, </a:t>
            </a:r>
            <a:r>
              <a:rPr lang="en-US" dirty="0" err="1"/>
              <a:t>Int</a:t>
            </a:r>
            <a:r>
              <a:rPr lang="en-US" dirty="0"/>
              <a:t>) into an RDD of type (</a:t>
            </a:r>
            <a:r>
              <a:rPr lang="en-US" dirty="0" err="1"/>
              <a:t>Int</a:t>
            </a:r>
            <a:r>
              <a:rPr lang="en-US" dirty="0"/>
              <a:t>, List[</a:t>
            </a:r>
            <a:r>
              <a:rPr lang="en-US" dirty="0" err="1"/>
              <a:t>Int</a:t>
            </a:r>
            <a:r>
              <a:rPr lang="en-US" dirty="0" smtClean="0"/>
              <a:t>])</a:t>
            </a:r>
          </a:p>
          <a:p>
            <a:pPr algn="just"/>
            <a:endParaRPr lang="en-US" dirty="0"/>
          </a:p>
          <a:p>
            <a:pPr algn="just"/>
            <a:r>
              <a:rPr lang="en-US" dirty="0"/>
              <a:t>In order to aggregate an RDD’s elements in parallel, Spark’s </a:t>
            </a:r>
            <a:r>
              <a:rPr lang="en-US" dirty="0" err="1"/>
              <a:t>combineByKey</a:t>
            </a:r>
            <a:r>
              <a:rPr lang="en-US" dirty="0"/>
              <a:t> method requires three functions</a:t>
            </a:r>
            <a:r>
              <a:rPr lang="en-US" dirty="0" smtClean="0"/>
              <a:t>:</a:t>
            </a:r>
            <a:endParaRPr lang="en-US" dirty="0"/>
          </a:p>
          <a:p>
            <a:pPr lvl="1" algn="just"/>
            <a:r>
              <a:rPr lang="en-US" dirty="0"/>
              <a:t>* </a:t>
            </a:r>
            <a:r>
              <a:rPr lang="en-US" dirty="0" err="1">
                <a:solidFill>
                  <a:schemeClr val="accent6">
                    <a:lumMod val="50000"/>
                  </a:schemeClr>
                </a:solidFill>
              </a:rPr>
              <a:t>createCombiner</a:t>
            </a:r>
            <a:r>
              <a:rPr lang="en-US" dirty="0" smtClean="0"/>
              <a:t>:</a:t>
            </a:r>
            <a:endParaRPr lang="en-US" dirty="0"/>
          </a:p>
          <a:p>
            <a:pPr algn="just"/>
            <a:r>
              <a:rPr lang="en-US" dirty="0"/>
              <a:t>First we need to create a combiner function which is essentially a tuple = (value, 1) for every key encountered in each partition. After this phase the output for every (key, value) in a partition is (key, (value, 1)).</a:t>
            </a:r>
          </a:p>
          <a:p>
            <a:pPr algn="just"/>
            <a:endParaRPr lang="en-US" dirty="0"/>
          </a:p>
          <a:p>
            <a:pPr lvl="1" algn="just"/>
            <a:r>
              <a:rPr lang="en-US" dirty="0"/>
              <a:t>* </a:t>
            </a:r>
            <a:r>
              <a:rPr lang="en-US" dirty="0" err="1" smtClean="0">
                <a:solidFill>
                  <a:schemeClr val="accent6">
                    <a:lumMod val="50000"/>
                  </a:schemeClr>
                </a:solidFill>
              </a:rPr>
              <a:t>mergeValue</a:t>
            </a:r>
            <a:endParaRPr lang="en-US" dirty="0">
              <a:solidFill>
                <a:schemeClr val="accent6">
                  <a:lumMod val="50000"/>
                </a:schemeClr>
              </a:solidFill>
            </a:endParaRPr>
          </a:p>
          <a:p>
            <a:pPr algn="just"/>
            <a:r>
              <a:rPr lang="en-US" dirty="0"/>
              <a:t>Then on the next iteration the combiner functions per partition is merged using the merge value function for every key. After this phase the output of every (key, (value, 1)) is (key, (total, count)) in every partition.</a:t>
            </a:r>
          </a:p>
          <a:p>
            <a:pPr algn="just"/>
            <a:endParaRPr lang="en-US" dirty="0"/>
          </a:p>
          <a:p>
            <a:pPr lvl="1" algn="just"/>
            <a:r>
              <a:rPr lang="en-US" dirty="0"/>
              <a:t>* </a:t>
            </a:r>
            <a:r>
              <a:rPr lang="en-US" dirty="0" err="1" smtClean="0">
                <a:solidFill>
                  <a:schemeClr val="accent6">
                    <a:lumMod val="50000"/>
                  </a:schemeClr>
                </a:solidFill>
              </a:rPr>
              <a:t>mergeCombiner</a:t>
            </a:r>
            <a:endParaRPr lang="en-US" dirty="0">
              <a:solidFill>
                <a:schemeClr val="accent6">
                  <a:lumMod val="50000"/>
                </a:schemeClr>
              </a:solidFill>
            </a:endParaRPr>
          </a:p>
          <a:p>
            <a:pPr algn="just"/>
            <a:r>
              <a:rPr lang="en-US" dirty="0"/>
              <a:t>Finally the merge combiner function merges all the values across the partitions in the executors and sends the data back to the driver. After this phase the output of every (key, (total, count)) per partition </a:t>
            </a:r>
            <a:r>
              <a:rPr lang="en-US" dirty="0" smtClean="0"/>
              <a:t>is (</a:t>
            </a:r>
            <a:r>
              <a:rPr lang="en-US" dirty="0"/>
              <a:t>key, (</a:t>
            </a:r>
            <a:r>
              <a:rPr lang="en-US" dirty="0" err="1"/>
              <a:t>totalAcrossAllPartitions</a:t>
            </a:r>
            <a:r>
              <a:rPr lang="en-US" dirty="0"/>
              <a:t>, </a:t>
            </a:r>
            <a:r>
              <a:rPr lang="en-US" dirty="0" err="1"/>
              <a:t>countAcrossAllPartitions</a:t>
            </a:r>
            <a:r>
              <a:rPr lang="en-US" dirty="0" smtClean="0"/>
              <a:t>)).</a:t>
            </a:r>
          </a:p>
          <a:p>
            <a:pPr algn="just"/>
            <a:endParaRPr lang="en-US" dirty="0">
              <a:effectLst/>
            </a:endParaRPr>
          </a:p>
        </p:txBody>
      </p:sp>
    </p:spTree>
    <p:extLst>
      <p:ext uri="{BB962C8B-B14F-4D97-AF65-F5344CB8AC3E}">
        <p14:creationId xmlns:p14="http://schemas.microsoft.com/office/powerpoint/2010/main" val="17886655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Apache </a:t>
            </a:r>
            <a:r>
              <a:rPr lang="en-GB" dirty="0"/>
              <a:t>Spark </a:t>
            </a:r>
            <a:r>
              <a:rPr lang="en-GB" dirty="0" smtClean="0"/>
              <a:t>Introduction</a:t>
            </a:r>
            <a:endParaRPr lang="en-US" dirty="0"/>
          </a:p>
        </p:txBody>
      </p:sp>
      <p:sp>
        <p:nvSpPr>
          <p:cNvPr id="3" name="2 Rectángulo redondeado"/>
          <p:cNvSpPr/>
          <p:nvPr/>
        </p:nvSpPr>
        <p:spPr>
          <a:xfrm>
            <a:off x="3208865" y="2192867"/>
            <a:ext cx="3801533" cy="762000"/>
          </a:xfrm>
          <a:prstGeom prst="roundRect">
            <a:avLst/>
          </a:prstGeom>
          <a:noFill/>
          <a:ln w="38100">
            <a:noFill/>
          </a:ln>
        </p:spPr>
        <p:style>
          <a:lnRef idx="1">
            <a:schemeClr val="dk1"/>
          </a:lnRef>
          <a:fillRef idx="0">
            <a:schemeClr val="dk1"/>
          </a:fillRef>
          <a:effectRef idx="0">
            <a:schemeClr val="dk1"/>
          </a:effectRef>
          <a:fontRef idx="minor">
            <a:schemeClr val="tx1"/>
          </a:fontRef>
        </p:style>
        <p:txBody>
          <a:bodyPr rtlCol="0" anchor="ctr"/>
          <a:lstStyle/>
          <a:p>
            <a:pPr algn="ctr"/>
            <a:r>
              <a:rPr lang="es-ES_tradnl" sz="2800" dirty="0" smtClean="0">
                <a:solidFill>
                  <a:schemeClr val="bg1"/>
                </a:solidFill>
              </a:rPr>
              <a:t>Google Data Center</a:t>
            </a:r>
            <a:endParaRPr lang="en-GB" sz="28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8851868" cy="500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3162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2462213"/>
          </a:xfrm>
          <a:prstGeom prst="rect">
            <a:avLst/>
          </a:prstGeom>
        </p:spPr>
        <p:txBody>
          <a:bodyPr wrap="square">
            <a:spAutoFit/>
          </a:bodyPr>
          <a:lstStyle/>
          <a:p>
            <a:pPr algn="just">
              <a:spcAft>
                <a:spcPts val="2400"/>
              </a:spcAft>
            </a:pPr>
            <a:r>
              <a:rPr lang="en-US" sz="2800" b="1" dirty="0">
                <a:effectLst>
                  <a:outerShdw blurRad="38100" dist="38100" dir="2700000" algn="tl">
                    <a:srgbClr val="000000">
                      <a:alpha val="43137"/>
                    </a:srgbClr>
                  </a:outerShdw>
                </a:effectLst>
              </a:rPr>
              <a:t>O</a:t>
            </a:r>
            <a:r>
              <a:rPr lang="en-US" sz="2800" b="1" dirty="0" smtClean="0">
                <a:effectLst>
                  <a:outerShdw blurRad="38100" dist="38100" dir="2700000" algn="tl">
                    <a:srgbClr val="000000">
                      <a:alpha val="43137"/>
                    </a:srgbClr>
                  </a:outerShdw>
                </a:effectLst>
              </a:rPr>
              <a:t>ther more advanced topics…</a:t>
            </a:r>
          </a:p>
          <a:p>
            <a:pPr algn="just">
              <a:spcAft>
                <a:spcPts val="2400"/>
              </a:spcAft>
            </a:pPr>
            <a:endParaRPr lang="en-US" sz="2400" b="1" dirty="0">
              <a:effectLst>
                <a:outerShdw blurRad="38100" dist="38100" dir="2700000" algn="tl">
                  <a:srgbClr val="000000">
                    <a:alpha val="43137"/>
                  </a:srgbClr>
                </a:outerShdw>
              </a:effectLst>
            </a:endParaRPr>
          </a:p>
          <a:p>
            <a:pPr algn="just">
              <a:spcAft>
                <a:spcPts val="2400"/>
              </a:spcAft>
            </a:pPr>
            <a:r>
              <a:rPr lang="en-US" sz="2400" dirty="0"/>
              <a:t>Some simple </a:t>
            </a:r>
            <a:r>
              <a:rPr lang="en-US" sz="2400" dirty="0" smtClean="0"/>
              <a:t>examples in</a:t>
            </a:r>
            <a:r>
              <a:rPr lang="en-US" sz="2400" b="1" dirty="0" smtClean="0">
                <a:effectLst>
                  <a:outerShdw blurRad="38100" dist="38100" dir="2700000" algn="tl">
                    <a:srgbClr val="000000">
                      <a:alpha val="43137"/>
                    </a:srgbClr>
                  </a:outerShdw>
                </a:effectLst>
              </a:rPr>
              <a:t> </a:t>
            </a:r>
            <a:r>
              <a:rPr lang="en-US" sz="2400" b="1" dirty="0" err="1">
                <a:solidFill>
                  <a:srgbClr val="7030A0"/>
                </a:solidFill>
              </a:rPr>
              <a:t>RDD_BASIC_OPERATIONS.ipynb</a:t>
            </a:r>
            <a:endParaRPr lang="en-US" sz="2400" b="1" dirty="0">
              <a:solidFill>
                <a:srgbClr val="7030A0"/>
              </a:solidFill>
            </a:endParaRPr>
          </a:p>
          <a:p>
            <a:pPr algn="just">
              <a:spcAft>
                <a:spcPts val="2400"/>
              </a:spcAft>
            </a:pPr>
            <a:endParaRPr lang="en-US" dirty="0"/>
          </a:p>
        </p:txBody>
      </p:sp>
    </p:spTree>
    <p:extLst>
      <p:ext uri="{BB962C8B-B14F-4D97-AF65-F5344CB8AC3E}">
        <p14:creationId xmlns:p14="http://schemas.microsoft.com/office/powerpoint/2010/main" val="1192503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1052736"/>
            <a:ext cx="7848872" cy="5139869"/>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Passing </a:t>
            </a:r>
            <a:r>
              <a:rPr lang="en-US" sz="2400" b="1" dirty="0">
                <a:effectLst>
                  <a:outerShdw blurRad="38100" dist="38100" dir="2700000" algn="tl">
                    <a:srgbClr val="000000">
                      <a:alpha val="43137"/>
                    </a:srgbClr>
                  </a:outerShdw>
                </a:effectLst>
              </a:rPr>
              <a:t>Functions to Spark </a:t>
            </a:r>
          </a:p>
          <a:p>
            <a:pPr algn="just">
              <a:spcAft>
                <a:spcPts val="2400"/>
              </a:spcAft>
            </a:pPr>
            <a:r>
              <a:rPr lang="en-US" sz="2400" dirty="0" smtClean="0"/>
              <a:t>Most </a:t>
            </a:r>
            <a:r>
              <a:rPr lang="en-US" sz="2400" dirty="0"/>
              <a:t>of Spark transformations, and some of its actions, depend on passing in functions that are used by Spark to compute data. Each of the core languages has a slightly different mechanism for passing functions to Spark</a:t>
            </a:r>
            <a:r>
              <a:rPr lang="en-US" sz="2400" dirty="0" smtClean="0"/>
              <a:t>.</a:t>
            </a:r>
            <a:endParaRPr lang="en-US" sz="2800" dirty="0"/>
          </a:p>
          <a:p>
            <a:pPr algn="just">
              <a:spcAft>
                <a:spcPts val="2400"/>
              </a:spcAft>
            </a:pPr>
            <a:r>
              <a:rPr lang="en-US" sz="2400" dirty="0" smtClean="0"/>
              <a:t>In </a:t>
            </a:r>
            <a:r>
              <a:rPr lang="en-US" sz="2400" dirty="0"/>
              <a:t>Python, we have three options for passing functions into </a:t>
            </a:r>
            <a:r>
              <a:rPr lang="en-US" sz="2400" dirty="0" smtClean="0"/>
              <a:t>Spark:</a:t>
            </a:r>
          </a:p>
          <a:p>
            <a:pPr marL="342900" indent="-342900" algn="just">
              <a:spcAft>
                <a:spcPts val="2400"/>
              </a:spcAft>
              <a:buFont typeface="Arial" panose="020B0604020202020204" pitchFamily="34" charset="0"/>
              <a:buChar char="•"/>
            </a:pPr>
            <a:r>
              <a:rPr lang="en-US" sz="2000" dirty="0" smtClean="0"/>
              <a:t>For </a:t>
            </a:r>
            <a:r>
              <a:rPr lang="en-US" sz="2000" dirty="0"/>
              <a:t>shorter function we can pass in lambda </a:t>
            </a:r>
            <a:r>
              <a:rPr lang="en-US" sz="2000" dirty="0" smtClean="0"/>
              <a:t>expressions</a:t>
            </a:r>
          </a:p>
          <a:p>
            <a:pPr marL="342900" indent="-342900" algn="just">
              <a:spcAft>
                <a:spcPts val="2400"/>
              </a:spcAft>
              <a:buFont typeface="Arial" panose="020B0604020202020204" pitchFamily="34" charset="0"/>
              <a:buChar char="•"/>
            </a:pPr>
            <a:r>
              <a:rPr lang="en-US" sz="2000" dirty="0" smtClean="0"/>
              <a:t>We </a:t>
            </a:r>
            <a:r>
              <a:rPr lang="en-US" sz="2000" dirty="0"/>
              <a:t>can also pass in top-level functions, or locally defined </a:t>
            </a:r>
            <a:r>
              <a:rPr lang="en-US" sz="2000" dirty="0" smtClean="0"/>
              <a:t>functions</a:t>
            </a:r>
          </a:p>
          <a:p>
            <a:pPr marL="342900" indent="-342900" algn="just">
              <a:spcAft>
                <a:spcPts val="2400"/>
              </a:spcAft>
              <a:buFont typeface="Arial" panose="020B0604020202020204" pitchFamily="34" charset="0"/>
              <a:buChar char="•"/>
            </a:pPr>
            <a:r>
              <a:rPr lang="en-US" sz="2000" dirty="0" smtClean="0"/>
              <a:t>(see Notebook </a:t>
            </a:r>
            <a:r>
              <a:rPr lang="en-US" sz="2000" b="1" dirty="0" err="1" smtClean="0">
                <a:solidFill>
                  <a:srgbClr val="7030A0"/>
                </a:solidFill>
              </a:rPr>
              <a:t>RDD_BASIC_OPERATIONS.ipynb</a:t>
            </a:r>
            <a:r>
              <a:rPr lang="en-US" sz="2000" dirty="0" smtClean="0"/>
              <a:t> simple example)</a:t>
            </a:r>
            <a:endParaRPr lang="en-US" dirty="0"/>
          </a:p>
        </p:txBody>
      </p:sp>
    </p:spTree>
    <p:extLst>
      <p:ext uri="{BB962C8B-B14F-4D97-AF65-F5344CB8AC3E}">
        <p14:creationId xmlns:p14="http://schemas.microsoft.com/office/powerpoint/2010/main" val="16674565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980728"/>
            <a:ext cx="8208912" cy="2769989"/>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Issues when Passing </a:t>
            </a:r>
            <a:r>
              <a:rPr lang="en-US" sz="2400" b="1" dirty="0">
                <a:effectLst>
                  <a:outerShdw blurRad="38100" dist="38100" dir="2700000" algn="tl">
                    <a:srgbClr val="000000">
                      <a:alpha val="43137"/>
                    </a:srgbClr>
                  </a:outerShdw>
                </a:effectLst>
              </a:rPr>
              <a:t>Functions to Spark </a:t>
            </a:r>
            <a:endParaRPr lang="en-US" sz="2400" b="1" dirty="0" smtClean="0">
              <a:effectLst>
                <a:outerShdw blurRad="38100" dist="38100" dir="2700000" algn="tl">
                  <a:srgbClr val="000000">
                    <a:alpha val="43137"/>
                  </a:srgbClr>
                </a:outerShdw>
              </a:effectLst>
            </a:endParaRPr>
          </a:p>
          <a:p>
            <a:pPr algn="just">
              <a:spcAft>
                <a:spcPts val="2400"/>
              </a:spcAft>
            </a:pPr>
            <a:r>
              <a:rPr lang="en-US" dirty="0" smtClean="0"/>
              <a:t>One </a:t>
            </a:r>
            <a:r>
              <a:rPr lang="en-US" dirty="0"/>
              <a:t>issue to watch out for when passing functions if that if you pass functions that are members of an object, or references to fields in an object (e.g., </a:t>
            </a:r>
            <a:r>
              <a:rPr lang="en-US" dirty="0" err="1"/>
              <a:t>self.field</a:t>
            </a:r>
            <a:r>
              <a:rPr lang="en-US" dirty="0"/>
              <a:t>), this results in sending in the entire object, which can be much larger than just the bit of information you need. Sometimes this can also cause your program to fail, if your class contains objects that Python can’t figure out how to pickle</a:t>
            </a:r>
            <a:r>
              <a:rPr lang="en-US" dirty="0" smtClean="0"/>
              <a:t>.</a:t>
            </a:r>
            <a:endParaRPr lang="en-US" sz="2400" dirty="0"/>
          </a:p>
          <a:p>
            <a:pPr algn="just">
              <a:spcAft>
                <a:spcPts val="2400"/>
              </a:spcAft>
            </a:pPr>
            <a:r>
              <a:rPr lang="en-US" sz="2000" dirty="0"/>
              <a:t>Example </a:t>
            </a:r>
            <a:r>
              <a:rPr lang="en-US" sz="2000" dirty="0" smtClean="0"/>
              <a:t>Passing </a:t>
            </a:r>
            <a:r>
              <a:rPr lang="en-US" sz="2000" dirty="0"/>
              <a:t>a function with field references (don’t do this!)</a:t>
            </a:r>
            <a:endParaRPr lang="en-US" sz="1600" dirty="0"/>
          </a:p>
        </p:txBody>
      </p:sp>
      <p:sp>
        <p:nvSpPr>
          <p:cNvPr id="6" name="5 Rectángulo"/>
          <p:cNvSpPr/>
          <p:nvPr/>
        </p:nvSpPr>
        <p:spPr>
          <a:xfrm>
            <a:off x="1655676" y="3772813"/>
            <a:ext cx="5976664" cy="2831544"/>
          </a:xfrm>
          <a:prstGeom prst="rect">
            <a:avLst/>
          </a:prstGeom>
          <a:solidFill>
            <a:srgbClr val="C1DCE9"/>
          </a:solidFill>
        </p:spPr>
        <p:txBody>
          <a:bodyPr wrap="square">
            <a:spAutoFit/>
          </a:bodyPr>
          <a:lstStyle/>
          <a:p>
            <a:r>
              <a:rPr lang="en-US" sz="1600" dirty="0"/>
              <a:t>class </a:t>
            </a:r>
            <a:r>
              <a:rPr lang="en-US" sz="1600" dirty="0" err="1"/>
              <a:t>SearchFunctions</a:t>
            </a:r>
            <a:r>
              <a:rPr lang="en-US" sz="1600" dirty="0"/>
              <a:t>(object):</a:t>
            </a:r>
          </a:p>
          <a:p>
            <a:r>
              <a:rPr lang="en-US" sz="1600" dirty="0"/>
              <a:t>  </a:t>
            </a:r>
            <a:r>
              <a:rPr lang="en-US" sz="1600" dirty="0" err="1"/>
              <a:t>def</a:t>
            </a:r>
            <a:r>
              <a:rPr lang="en-US" sz="1600" dirty="0"/>
              <a:t> __</a:t>
            </a:r>
            <a:r>
              <a:rPr lang="en-US" sz="1600" dirty="0" err="1"/>
              <a:t>init</a:t>
            </a:r>
            <a:r>
              <a:rPr lang="en-US" sz="1600" dirty="0"/>
              <a:t>__(self, query):</a:t>
            </a:r>
          </a:p>
          <a:p>
            <a:r>
              <a:rPr lang="en-US" sz="1600" dirty="0"/>
              <a:t>      </a:t>
            </a:r>
            <a:r>
              <a:rPr lang="en-US" sz="1600" dirty="0" err="1"/>
              <a:t>self.query</a:t>
            </a:r>
            <a:r>
              <a:rPr lang="en-US" sz="1600" dirty="0"/>
              <a:t> = query</a:t>
            </a:r>
          </a:p>
          <a:p>
            <a:r>
              <a:rPr lang="en-US" sz="1600" dirty="0"/>
              <a:t>  </a:t>
            </a:r>
            <a:r>
              <a:rPr lang="en-US" sz="1600" dirty="0" err="1"/>
              <a:t>def</a:t>
            </a:r>
            <a:r>
              <a:rPr lang="en-US" sz="1600" dirty="0"/>
              <a:t> </a:t>
            </a:r>
            <a:r>
              <a:rPr lang="en-US" sz="1600" dirty="0" err="1"/>
              <a:t>isMatch</a:t>
            </a:r>
            <a:r>
              <a:rPr lang="en-US" sz="1600" dirty="0"/>
              <a:t>(self, s):</a:t>
            </a:r>
          </a:p>
          <a:p>
            <a:r>
              <a:rPr lang="en-US" sz="1600" dirty="0"/>
              <a:t>      return query in s</a:t>
            </a:r>
          </a:p>
          <a:p>
            <a:r>
              <a:rPr lang="en-US" sz="1600" dirty="0"/>
              <a:t>  </a:t>
            </a:r>
            <a:r>
              <a:rPr lang="en-US" sz="1600" dirty="0" err="1"/>
              <a:t>def</a:t>
            </a:r>
            <a:r>
              <a:rPr lang="en-US" sz="1600" dirty="0"/>
              <a:t> </a:t>
            </a:r>
            <a:r>
              <a:rPr lang="en-US" sz="1600" dirty="0" err="1"/>
              <a:t>getMatchesFunctionReference</a:t>
            </a:r>
            <a:r>
              <a:rPr lang="en-US" sz="1600" dirty="0"/>
              <a:t>(self, </a:t>
            </a:r>
            <a:r>
              <a:rPr lang="en-US" sz="1600" dirty="0" err="1"/>
              <a:t>rdd</a:t>
            </a:r>
            <a:r>
              <a:rPr lang="en-US" sz="1600" dirty="0"/>
              <a:t>):</a:t>
            </a:r>
          </a:p>
          <a:p>
            <a:r>
              <a:rPr lang="en-US" sz="1600" dirty="0"/>
              <a:t>      # </a:t>
            </a:r>
            <a:r>
              <a:rPr lang="en-US" sz="1600" dirty="0">
                <a:solidFill>
                  <a:srgbClr val="FF0000"/>
                </a:solidFill>
              </a:rPr>
              <a:t>Problem: references all of "self" in "</a:t>
            </a:r>
            <a:r>
              <a:rPr lang="en-US" sz="1600" dirty="0" err="1">
                <a:solidFill>
                  <a:srgbClr val="FF0000"/>
                </a:solidFill>
              </a:rPr>
              <a:t>self.isMatch</a:t>
            </a:r>
            <a:r>
              <a:rPr lang="en-US" sz="1600" dirty="0">
                <a:solidFill>
                  <a:srgbClr val="FF0000"/>
                </a:solidFill>
              </a:rPr>
              <a:t>"</a:t>
            </a:r>
          </a:p>
          <a:p>
            <a:r>
              <a:rPr lang="en-US" sz="1600" dirty="0"/>
              <a:t>      return </a:t>
            </a:r>
            <a:r>
              <a:rPr lang="en-US" sz="1600" dirty="0" err="1"/>
              <a:t>rdd.filter</a:t>
            </a:r>
            <a:r>
              <a:rPr lang="en-US" sz="1600" dirty="0"/>
              <a:t>(</a:t>
            </a:r>
            <a:r>
              <a:rPr lang="en-US" sz="1600" dirty="0" err="1"/>
              <a:t>self.isMatch</a:t>
            </a:r>
            <a:r>
              <a:rPr lang="en-US" sz="1600" dirty="0"/>
              <a:t>)</a:t>
            </a:r>
          </a:p>
          <a:p>
            <a:r>
              <a:rPr lang="en-US" sz="1600" dirty="0"/>
              <a:t>  </a:t>
            </a:r>
            <a:r>
              <a:rPr lang="en-US" sz="1600" dirty="0" err="1"/>
              <a:t>def</a:t>
            </a:r>
            <a:r>
              <a:rPr lang="en-US" sz="1600" dirty="0"/>
              <a:t> </a:t>
            </a:r>
            <a:r>
              <a:rPr lang="en-US" sz="1600" dirty="0" err="1"/>
              <a:t>getMatchesMemberReference</a:t>
            </a:r>
            <a:r>
              <a:rPr lang="en-US" sz="1600" dirty="0"/>
              <a:t>(self, </a:t>
            </a:r>
            <a:r>
              <a:rPr lang="en-US" sz="1600" dirty="0" err="1"/>
              <a:t>rdd</a:t>
            </a:r>
            <a:r>
              <a:rPr lang="en-US" sz="1600" dirty="0"/>
              <a:t>):</a:t>
            </a:r>
          </a:p>
          <a:p>
            <a:r>
              <a:rPr lang="en-US" sz="1600" dirty="0"/>
              <a:t>      # </a:t>
            </a:r>
            <a:r>
              <a:rPr lang="en-US" sz="1600" dirty="0">
                <a:solidFill>
                  <a:srgbClr val="FF0000"/>
                </a:solidFill>
              </a:rPr>
              <a:t>Problem: references all of "self" in "</a:t>
            </a:r>
            <a:r>
              <a:rPr lang="en-US" sz="1600" dirty="0" err="1">
                <a:solidFill>
                  <a:srgbClr val="FF0000"/>
                </a:solidFill>
              </a:rPr>
              <a:t>self.query</a:t>
            </a:r>
            <a:r>
              <a:rPr lang="en-US" sz="1600" dirty="0">
                <a:solidFill>
                  <a:srgbClr val="FF0000"/>
                </a:solidFill>
              </a:rPr>
              <a:t>"</a:t>
            </a:r>
          </a:p>
          <a:p>
            <a:r>
              <a:rPr lang="en-US" sz="1600" dirty="0"/>
              <a:t>      return </a:t>
            </a:r>
            <a:r>
              <a:rPr lang="en-US" sz="1600" dirty="0" err="1"/>
              <a:t>rdd.filter</a:t>
            </a:r>
            <a:r>
              <a:rPr lang="en-US" sz="1600" dirty="0"/>
              <a:t>(lambda x: </a:t>
            </a:r>
            <a:r>
              <a:rPr lang="en-US" sz="1600" dirty="0" err="1"/>
              <a:t>self.query</a:t>
            </a:r>
            <a:r>
              <a:rPr lang="en-US" sz="1600" dirty="0"/>
              <a:t> in x)</a:t>
            </a:r>
          </a:p>
        </p:txBody>
      </p:sp>
    </p:spTree>
    <p:extLst>
      <p:ext uri="{BB962C8B-B14F-4D97-AF65-F5344CB8AC3E}">
        <p14:creationId xmlns:p14="http://schemas.microsoft.com/office/powerpoint/2010/main" val="21026255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539552" y="980728"/>
            <a:ext cx="8208912" cy="1908215"/>
          </a:xfrm>
          <a:prstGeom prst="rect">
            <a:avLst/>
          </a:prstGeom>
        </p:spPr>
        <p:txBody>
          <a:bodyPr wrap="square">
            <a:spAutoFit/>
          </a:bodyPr>
          <a:lstStyle/>
          <a:p>
            <a:pPr algn="just">
              <a:spcAft>
                <a:spcPts val="2400"/>
              </a:spcAft>
            </a:pPr>
            <a:r>
              <a:rPr lang="en-US" sz="2400" b="1" dirty="0" smtClean="0">
                <a:effectLst>
                  <a:outerShdw blurRad="38100" dist="38100" dir="2700000" algn="tl">
                    <a:srgbClr val="000000">
                      <a:alpha val="43137"/>
                    </a:srgbClr>
                  </a:outerShdw>
                </a:effectLst>
              </a:rPr>
              <a:t>Issues when Passing </a:t>
            </a:r>
            <a:r>
              <a:rPr lang="en-US" sz="2400" b="1" dirty="0">
                <a:effectLst>
                  <a:outerShdw blurRad="38100" dist="38100" dir="2700000" algn="tl">
                    <a:srgbClr val="000000">
                      <a:alpha val="43137"/>
                    </a:srgbClr>
                  </a:outerShdw>
                </a:effectLst>
              </a:rPr>
              <a:t>Functions to </a:t>
            </a:r>
            <a:r>
              <a:rPr lang="en-US" sz="2400" b="1" dirty="0" smtClean="0">
                <a:effectLst>
                  <a:outerShdw blurRad="38100" dist="38100" dir="2700000" algn="tl">
                    <a:srgbClr val="000000">
                      <a:alpha val="43137"/>
                    </a:srgbClr>
                  </a:outerShdw>
                </a:effectLst>
              </a:rPr>
              <a:t>Spark (cont.) </a:t>
            </a:r>
          </a:p>
          <a:p>
            <a:pPr algn="just">
              <a:spcAft>
                <a:spcPts val="2400"/>
              </a:spcAft>
            </a:pPr>
            <a:r>
              <a:rPr lang="en-US" dirty="0" smtClean="0"/>
              <a:t>Instead</a:t>
            </a:r>
            <a:r>
              <a:rPr lang="en-US" dirty="0"/>
              <a:t>, just extract the fields you need from your object into local variable and pass that in, like we do below</a:t>
            </a:r>
            <a:r>
              <a:rPr lang="en-US" dirty="0" smtClean="0"/>
              <a:t>:</a:t>
            </a:r>
            <a:endParaRPr lang="en-US" dirty="0"/>
          </a:p>
          <a:p>
            <a:pPr algn="just">
              <a:spcAft>
                <a:spcPts val="2400"/>
              </a:spcAft>
            </a:pPr>
            <a:r>
              <a:rPr lang="en-US" dirty="0"/>
              <a:t>Example :</a:t>
            </a:r>
            <a:r>
              <a:rPr lang="en-US" dirty="0" smtClean="0"/>
              <a:t> </a:t>
            </a:r>
            <a:r>
              <a:rPr lang="en-US" dirty="0"/>
              <a:t>Python function passing without field </a:t>
            </a:r>
            <a:r>
              <a:rPr lang="en-US" dirty="0" smtClean="0"/>
              <a:t>references</a:t>
            </a:r>
            <a:endParaRPr lang="en-US" sz="2400" dirty="0"/>
          </a:p>
        </p:txBody>
      </p:sp>
      <p:sp>
        <p:nvSpPr>
          <p:cNvPr id="6" name="5 Rectángulo"/>
          <p:cNvSpPr/>
          <p:nvPr/>
        </p:nvSpPr>
        <p:spPr>
          <a:xfrm>
            <a:off x="1662585" y="3429000"/>
            <a:ext cx="5976664" cy="1569660"/>
          </a:xfrm>
          <a:prstGeom prst="rect">
            <a:avLst/>
          </a:prstGeom>
          <a:solidFill>
            <a:srgbClr val="C1DCE9"/>
          </a:solidFill>
        </p:spPr>
        <p:txBody>
          <a:bodyPr wrap="square">
            <a:spAutoFit/>
          </a:bodyPr>
          <a:lstStyle/>
          <a:p>
            <a:r>
              <a:rPr lang="en-US" sz="1600" dirty="0" smtClean="0"/>
              <a:t>class </a:t>
            </a:r>
            <a:r>
              <a:rPr lang="en-US" sz="1600" dirty="0" err="1"/>
              <a:t>WordFunctions</a:t>
            </a:r>
            <a:r>
              <a:rPr lang="en-US" sz="1600" dirty="0"/>
              <a:t>(object):</a:t>
            </a:r>
          </a:p>
          <a:p>
            <a:r>
              <a:rPr lang="en-US" sz="1600" dirty="0"/>
              <a:t>  ...</a:t>
            </a:r>
          </a:p>
          <a:p>
            <a:r>
              <a:rPr lang="en-US" sz="1600" dirty="0"/>
              <a:t>  </a:t>
            </a:r>
            <a:r>
              <a:rPr lang="en-US" sz="1600" dirty="0" err="1"/>
              <a:t>def</a:t>
            </a:r>
            <a:r>
              <a:rPr lang="en-US" sz="1600" dirty="0"/>
              <a:t> </a:t>
            </a:r>
            <a:r>
              <a:rPr lang="en-US" sz="1600" dirty="0" err="1"/>
              <a:t>getMatchesNoReference</a:t>
            </a:r>
            <a:r>
              <a:rPr lang="en-US" sz="1600" dirty="0"/>
              <a:t>(self, </a:t>
            </a:r>
            <a:r>
              <a:rPr lang="en-US" sz="1600" dirty="0" err="1"/>
              <a:t>rdd</a:t>
            </a:r>
            <a:r>
              <a:rPr lang="en-US" sz="1600" dirty="0"/>
              <a:t>):</a:t>
            </a:r>
          </a:p>
          <a:p>
            <a:r>
              <a:rPr lang="en-US" sz="1600" dirty="0"/>
              <a:t>      </a:t>
            </a:r>
            <a:r>
              <a:rPr lang="en-US" sz="1600" b="1" dirty="0">
                <a:solidFill>
                  <a:schemeClr val="accent3">
                    <a:lumMod val="75000"/>
                  </a:schemeClr>
                </a:solidFill>
              </a:rPr>
              <a:t># Safe: extract only the field we need into a local variable</a:t>
            </a:r>
          </a:p>
          <a:p>
            <a:r>
              <a:rPr lang="en-US" sz="1600" dirty="0"/>
              <a:t>      query = </a:t>
            </a:r>
            <a:r>
              <a:rPr lang="en-US" sz="1600" dirty="0" err="1"/>
              <a:t>self.query</a:t>
            </a:r>
            <a:endParaRPr lang="en-US" sz="1600" dirty="0"/>
          </a:p>
          <a:p>
            <a:r>
              <a:rPr lang="en-US" sz="1600" dirty="0"/>
              <a:t>      return </a:t>
            </a:r>
            <a:r>
              <a:rPr lang="en-US" sz="1600" dirty="0" err="1"/>
              <a:t>rdd.filter</a:t>
            </a:r>
            <a:r>
              <a:rPr lang="en-US" sz="1600" dirty="0"/>
              <a:t>(lambda x: query in x)</a:t>
            </a:r>
          </a:p>
        </p:txBody>
      </p:sp>
    </p:spTree>
    <p:extLst>
      <p:ext uri="{BB962C8B-B14F-4D97-AF65-F5344CB8AC3E}">
        <p14:creationId xmlns:p14="http://schemas.microsoft.com/office/powerpoint/2010/main" val="34674652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980728"/>
            <a:ext cx="7848872" cy="5078313"/>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Common Transformations and Actions:</a:t>
            </a:r>
          </a:p>
          <a:p>
            <a:pPr algn="just">
              <a:spcAft>
                <a:spcPts val="2400"/>
              </a:spcAft>
            </a:pPr>
            <a:r>
              <a:rPr lang="en-US" sz="2000" b="1" dirty="0" smtClean="0"/>
              <a:t>Actions…</a:t>
            </a:r>
            <a:endParaRPr lang="en-US" sz="2000" dirty="0" smtClean="0"/>
          </a:p>
          <a:p>
            <a:pPr marL="342900" indent="-342900" algn="just">
              <a:spcAft>
                <a:spcPts val="2400"/>
              </a:spcAft>
              <a:buFont typeface="Arial" panose="020B0604020202020204" pitchFamily="34" charset="0"/>
              <a:buChar char="•"/>
            </a:pPr>
            <a:r>
              <a:rPr lang="en-US" sz="2000" b="1" dirty="0" err="1" smtClean="0"/>
              <a:t>RDD.foreach</a:t>
            </a:r>
            <a:r>
              <a:rPr lang="en-US" sz="2000" b="1" dirty="0" smtClean="0"/>
              <a:t>()</a:t>
            </a:r>
            <a:r>
              <a:rPr lang="en-US" dirty="0" smtClean="0"/>
              <a:t>. Perform computations on each element in the </a:t>
            </a:r>
            <a:r>
              <a:rPr lang="en-US" dirty="0" err="1" smtClean="0"/>
              <a:t>RDD</a:t>
            </a:r>
            <a:r>
              <a:rPr lang="en-US" dirty="0" smtClean="0"/>
              <a:t> without bringing it back locally. For example, inserting records into a database.</a:t>
            </a:r>
          </a:p>
          <a:p>
            <a:pPr lvl="2" algn="just"/>
            <a:r>
              <a:rPr lang="en-US" dirty="0"/>
              <a:t># </a:t>
            </a:r>
            <a:r>
              <a:rPr lang="en-US" dirty="0" err="1"/>
              <a:t>Buid</a:t>
            </a:r>
            <a:r>
              <a:rPr lang="en-US" dirty="0"/>
              <a:t> a </a:t>
            </a:r>
            <a:r>
              <a:rPr lang="en-US" dirty="0" err="1"/>
              <a:t>RDD</a:t>
            </a:r>
            <a:endParaRPr lang="en-US" dirty="0"/>
          </a:p>
          <a:p>
            <a:pPr lvl="2" algn="just"/>
            <a:r>
              <a:rPr lang="en-US" dirty="0" err="1"/>
              <a:t>numRDD2</a:t>
            </a:r>
            <a:r>
              <a:rPr lang="en-US" dirty="0"/>
              <a:t> = </a:t>
            </a:r>
            <a:r>
              <a:rPr lang="en-US" dirty="0" err="1"/>
              <a:t>sc.parallelize</a:t>
            </a:r>
            <a:r>
              <a:rPr lang="en-US" dirty="0"/>
              <a:t>([6, 2, 3, 4, 5, 6, 7, 9])</a:t>
            </a:r>
          </a:p>
          <a:p>
            <a:pPr lvl="2" algn="just"/>
            <a:endParaRPr lang="en-US" dirty="0"/>
          </a:p>
          <a:p>
            <a:pPr lvl="2" algn="just"/>
            <a:r>
              <a:rPr lang="en-US" b="1" dirty="0"/>
              <a:t># </a:t>
            </a:r>
            <a:r>
              <a:rPr lang="en-US" b="1" dirty="0">
                <a:solidFill>
                  <a:srgbClr val="FF0000"/>
                </a:solidFill>
              </a:rPr>
              <a:t>Why this do nothing</a:t>
            </a:r>
            <a:r>
              <a:rPr lang="en-US" b="1" dirty="0"/>
              <a:t>!</a:t>
            </a:r>
          </a:p>
          <a:p>
            <a:pPr lvl="2" algn="just"/>
            <a:endParaRPr lang="en-US" dirty="0"/>
          </a:p>
          <a:p>
            <a:pPr lvl="2" algn="just"/>
            <a:r>
              <a:rPr lang="en-US" dirty="0" err="1"/>
              <a:t>def</a:t>
            </a:r>
            <a:r>
              <a:rPr lang="en-US" dirty="0"/>
              <a:t> f(x):</a:t>
            </a:r>
          </a:p>
          <a:p>
            <a:pPr lvl="2" algn="just"/>
            <a:r>
              <a:rPr lang="en-US" dirty="0"/>
              <a:t>    print x</a:t>
            </a:r>
          </a:p>
          <a:p>
            <a:pPr lvl="2" algn="just"/>
            <a:r>
              <a:rPr lang="en-US" dirty="0" err="1"/>
              <a:t>numRDD2.foreach</a:t>
            </a:r>
            <a:r>
              <a:rPr lang="en-US" dirty="0"/>
              <a:t>(f)</a:t>
            </a:r>
            <a:endParaRPr lang="en-US" dirty="0" smtClean="0"/>
          </a:p>
          <a:p>
            <a:pPr marL="342900" indent="-342900" algn="just">
              <a:spcAft>
                <a:spcPts val="2400"/>
              </a:spcAft>
              <a:buFont typeface="Arial" panose="020B0604020202020204" pitchFamily="34" charset="0"/>
              <a:buChar char="•"/>
            </a:pPr>
            <a:endParaRPr lang="en-US" dirty="0"/>
          </a:p>
          <a:p>
            <a:r>
              <a:rPr lang="en-US" sz="2000" b="1" dirty="0"/>
              <a:t>Understanding closures </a:t>
            </a:r>
            <a:r>
              <a:rPr lang="en-US" dirty="0" smtClean="0"/>
              <a:t>…..</a:t>
            </a:r>
            <a:endParaRPr lang="en-US" sz="2000" b="1" dirty="0"/>
          </a:p>
        </p:txBody>
      </p:sp>
    </p:spTree>
    <p:extLst>
      <p:ext uri="{BB962C8B-B14F-4D97-AF65-F5344CB8AC3E}">
        <p14:creationId xmlns:p14="http://schemas.microsoft.com/office/powerpoint/2010/main" val="30418384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24744"/>
            <a:ext cx="7848872" cy="4370427"/>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r>
              <a:rPr lang="en-US" sz="2400" b="1" dirty="0" smtClean="0">
                <a:effectLst>
                  <a:outerShdw blurRad="38100" dist="38100" dir="2700000" algn="tl">
                    <a:srgbClr val="000000">
                      <a:alpha val="43137"/>
                    </a:srgbClr>
                  </a:outerShdw>
                </a:effectLst>
              </a:rPr>
              <a:t>:</a:t>
            </a:r>
            <a:endParaRPr lang="en-US" sz="2400" b="1" dirty="0">
              <a:effectLst>
                <a:outerShdw blurRad="38100" dist="38100" dir="2700000" algn="tl">
                  <a:srgbClr val="000000">
                    <a:alpha val="43137"/>
                  </a:srgbClr>
                </a:outerShdw>
              </a:effectLst>
            </a:endParaRPr>
          </a:p>
          <a:p>
            <a:pPr algn="just"/>
            <a:endParaRPr lang="en-US" dirty="0"/>
          </a:p>
          <a:p>
            <a:endParaRPr lang="en-US" sz="2000" b="1" dirty="0"/>
          </a:p>
          <a:p>
            <a:pPr marL="285750" indent="-285750">
              <a:buFont typeface="Arial" panose="020B0604020202020204" pitchFamily="34" charset="0"/>
              <a:buChar char="•"/>
            </a:pPr>
            <a:r>
              <a:rPr lang="en-US" dirty="0"/>
              <a:t>One of the harder things about Spark is understanding the scope and life cycle of variables and methods when executing code across a cluster.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RDD</a:t>
            </a:r>
            <a:r>
              <a:rPr lang="en-US" dirty="0" smtClean="0"/>
              <a:t> </a:t>
            </a:r>
            <a:r>
              <a:rPr lang="en-US" dirty="0"/>
              <a:t>operations that modify variables outside of their scope can be a frequent source of confusion</a:t>
            </a:r>
            <a:r>
              <a:rPr lang="en-US" dirty="0" smtClean="0"/>
              <a:t>.</a:t>
            </a:r>
          </a:p>
          <a:p>
            <a:endParaRPr lang="en-US" dirty="0"/>
          </a:p>
          <a:p>
            <a:endParaRPr lang="en-US" dirty="0" smtClean="0"/>
          </a:p>
          <a:p>
            <a:endParaRPr lang="en-US" dirty="0"/>
          </a:p>
          <a:p>
            <a:r>
              <a:rPr lang="en-US" dirty="0" smtClean="0"/>
              <a:t>See the examples using </a:t>
            </a:r>
            <a:r>
              <a:rPr lang="en-US" dirty="0" err="1"/>
              <a:t>foreach</a:t>
            </a:r>
            <a:r>
              <a:rPr lang="en-US" dirty="0"/>
              <a:t>() in </a:t>
            </a:r>
            <a:r>
              <a:rPr lang="en-US" b="1" dirty="0" err="1">
                <a:solidFill>
                  <a:srgbClr val="7030A0"/>
                </a:solidFill>
              </a:rPr>
              <a:t>RDD_BASIC_OPERATIONS.ipynb</a:t>
            </a:r>
            <a:endParaRPr lang="en-US" dirty="0" smtClean="0"/>
          </a:p>
          <a:p>
            <a:endParaRPr lang="en-US" dirty="0"/>
          </a:p>
          <a:p>
            <a:r>
              <a:rPr lang="en-US" dirty="0" smtClean="0"/>
              <a:t>… </a:t>
            </a:r>
            <a:r>
              <a:rPr lang="en-US" dirty="0"/>
              <a:t>similar issues can occur for other operations as well</a:t>
            </a:r>
            <a:r>
              <a:rPr lang="en-US" dirty="0" smtClean="0"/>
              <a:t>.</a:t>
            </a:r>
          </a:p>
          <a:p>
            <a:endParaRPr lang="en-US" dirty="0"/>
          </a:p>
        </p:txBody>
      </p:sp>
    </p:spTree>
    <p:extLst>
      <p:ext uri="{BB962C8B-B14F-4D97-AF65-F5344CB8AC3E}">
        <p14:creationId xmlns:p14="http://schemas.microsoft.com/office/powerpoint/2010/main" val="28907222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4062651"/>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p>
          <a:p>
            <a:pPr algn="just"/>
            <a:endParaRPr lang="en-US" dirty="0" smtClean="0"/>
          </a:p>
          <a:p>
            <a:r>
              <a:rPr lang="en-US" b="1" dirty="0" smtClean="0"/>
              <a:t>Local </a:t>
            </a:r>
            <a:r>
              <a:rPr lang="en-US" b="1" dirty="0"/>
              <a:t>vs. cluster modes</a:t>
            </a:r>
          </a:p>
          <a:p>
            <a:pPr marL="285750" indent="-285750">
              <a:buFont typeface="Arial" panose="020B0604020202020204" pitchFamily="34" charset="0"/>
              <a:buChar char="•"/>
            </a:pPr>
            <a:r>
              <a:rPr lang="en-US" dirty="0" smtClean="0"/>
              <a:t>To </a:t>
            </a:r>
            <a:r>
              <a:rPr lang="en-US" dirty="0"/>
              <a:t>execute jobs, Spark breaks up the processing of </a:t>
            </a:r>
            <a:r>
              <a:rPr lang="en-US" dirty="0" err="1"/>
              <a:t>RDD</a:t>
            </a:r>
            <a:r>
              <a:rPr lang="en-US" dirty="0"/>
              <a:t> operations into tasks - each of which is operated on by an executor. </a:t>
            </a:r>
            <a:endParaRPr lang="en-US" dirty="0" smtClean="0"/>
          </a:p>
          <a:p>
            <a:endParaRPr lang="en-US" dirty="0"/>
          </a:p>
          <a:p>
            <a:pPr marL="285750" indent="-285750">
              <a:buFont typeface="Arial" panose="020B0604020202020204" pitchFamily="34" charset="0"/>
              <a:buChar char="•"/>
            </a:pPr>
            <a:r>
              <a:rPr lang="en-US" dirty="0" smtClean="0"/>
              <a:t>Prior </a:t>
            </a:r>
            <a:r>
              <a:rPr lang="en-US" dirty="0"/>
              <a:t>to execution, Spark computes the </a:t>
            </a:r>
            <a:r>
              <a:rPr lang="en-US" b="1" dirty="0"/>
              <a:t>closure</a:t>
            </a:r>
            <a:r>
              <a:rPr lang="en-US" dirty="0"/>
              <a:t>. The closure is those variables and methods which must be visible for the executor to perform its computations on the </a:t>
            </a:r>
            <a:r>
              <a:rPr lang="en-US" dirty="0" err="1"/>
              <a:t>RDD</a:t>
            </a:r>
            <a:r>
              <a:rPr lang="en-US" dirty="0"/>
              <a:t> (in this case </a:t>
            </a:r>
            <a:r>
              <a:rPr lang="en-US" dirty="0" err="1"/>
              <a:t>foreach</a:t>
            </a:r>
            <a:r>
              <a:rPr lang="en-US" dirty="0"/>
              <a:t>()). This closure is serialized and sent to each </a:t>
            </a:r>
            <a:r>
              <a:rPr lang="en-US" dirty="0" smtClean="0"/>
              <a:t>executor.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 </a:t>
            </a:r>
            <a:r>
              <a:rPr lang="en-US" dirty="0"/>
              <a:t>local mode, there is only </a:t>
            </a:r>
            <a:r>
              <a:rPr lang="en-US" dirty="0" smtClean="0"/>
              <a:t>one executor </a:t>
            </a:r>
            <a:r>
              <a:rPr lang="en-US" dirty="0"/>
              <a:t>so everything shares the same closure. In other modes however, this is not the case and the executors running on </a:t>
            </a:r>
            <a:r>
              <a:rPr lang="en-US" dirty="0" smtClean="0"/>
              <a:t>separate </a:t>
            </a:r>
            <a:r>
              <a:rPr lang="en-US" dirty="0"/>
              <a:t>worker nodes each have their own copy of the closure</a:t>
            </a:r>
            <a:r>
              <a:rPr lang="en-US" dirty="0" smtClean="0"/>
              <a:t>.</a:t>
            </a:r>
            <a:endParaRPr lang="en-US" dirty="0"/>
          </a:p>
        </p:txBody>
      </p:sp>
    </p:spTree>
    <p:extLst>
      <p:ext uri="{BB962C8B-B14F-4D97-AF65-F5344CB8AC3E}">
        <p14:creationId xmlns:p14="http://schemas.microsoft.com/office/powerpoint/2010/main" val="199453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p:cNvSpPr/>
          <p:nvPr/>
        </p:nvSpPr>
        <p:spPr>
          <a:xfrm>
            <a:off x="1206220" y="332656"/>
            <a:ext cx="6461642" cy="830997"/>
          </a:xfrm>
          <a:prstGeom prst="rect">
            <a:avLst/>
          </a:prstGeom>
          <a:noFill/>
        </p:spPr>
        <p:txBody>
          <a:bodyPr wrap="none" lIns="91440" tIns="45720" rIns="91440" bIns="45720">
            <a:spAutoFit/>
          </a:bodyPr>
          <a:lstStyle/>
          <a:p>
            <a:pPr algn="ctr"/>
            <a:r>
              <a:rPr 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rPr>
              <a:t>Big Data Architecture</a:t>
            </a:r>
            <a:endPar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0" name="CuadroTexto 39"/>
              <p:cNvSpPr txBox="1"/>
              <p:nvPr/>
            </p:nvSpPr>
            <p:spPr>
              <a:xfrm>
                <a:off x="1691680" y="3395729"/>
                <a:ext cx="614976" cy="1932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qArr>
                        </m:e>
                      </m:d>
                    </m:oMath>
                  </m:oMathPara>
                </a14:m>
                <a:endParaRPr lang="es-ES" dirty="0" smtClean="0"/>
              </a:p>
            </p:txBody>
          </p:sp>
        </mc:Choice>
        <mc:Fallback xmlns="">
          <p:sp>
            <p:nvSpPr>
              <p:cNvPr id="40" name="CuadroTexto 39"/>
              <p:cNvSpPr txBox="1">
                <a:spLocks noRot="1" noChangeAspect="1" noMove="1" noResize="1" noEditPoints="1" noAdjustHandles="1" noChangeArrowheads="1" noChangeShapeType="1" noTextEdit="1"/>
              </p:cNvSpPr>
              <p:nvPr/>
            </p:nvSpPr>
            <p:spPr>
              <a:xfrm>
                <a:off x="1691680" y="3395729"/>
                <a:ext cx="614976" cy="1932863"/>
              </a:xfrm>
              <a:prstGeom prst="rect">
                <a:avLst/>
              </a:prstGeom>
              <a:blipFill rotWithShape="0">
                <a:blip r:embed="rId2"/>
                <a:stretch>
                  <a:fillRect/>
                </a:stretch>
              </a:blipFill>
            </p:spPr>
            <p:txBody>
              <a:bodyPr/>
              <a:lstStyle/>
              <a:p>
                <a:r>
                  <a:rPr lang="en-US">
                    <a:noFill/>
                  </a:rPr>
                  <a:t> </a:t>
                </a:r>
              </a:p>
            </p:txBody>
          </p:sp>
        </mc:Fallback>
      </mc:AlternateContent>
      <p:sp>
        <p:nvSpPr>
          <p:cNvPr id="41" name="CuadroTexto 40"/>
          <p:cNvSpPr txBox="1"/>
          <p:nvPr/>
        </p:nvSpPr>
        <p:spPr>
          <a:xfrm>
            <a:off x="1979712" y="4681686"/>
            <a:ext cx="1208985" cy="338554"/>
          </a:xfrm>
          <a:prstGeom prst="rect">
            <a:avLst/>
          </a:prstGeom>
          <a:noFill/>
        </p:spPr>
        <p:txBody>
          <a:bodyPr wrap="none" rtlCol="0">
            <a:spAutoFit/>
          </a:bodyPr>
          <a:lstStyle/>
          <a:p>
            <a:r>
              <a:rPr lang="en-US" sz="1600" dirty="0" smtClean="0">
                <a:latin typeface="Lucida Sans Unicode" panose="020B0602030504020204" pitchFamily="34" charset="0"/>
                <a:cs typeface="Lucida Sans Unicode" panose="020B0602030504020204" pitchFamily="34" charset="0"/>
              </a:rPr>
              <a:t>Databases</a:t>
            </a:r>
            <a:endParaRPr lang="en-US" sz="1050" dirty="0">
              <a:latin typeface="Lucida Sans Unicode" panose="020B0602030504020204" pitchFamily="34" charset="0"/>
              <a:cs typeface="Lucida Sans Unicode" panose="020B0602030504020204" pitchFamily="34" charset="0"/>
            </a:endParaRPr>
          </a:p>
        </p:txBody>
      </p:sp>
      <p:sp>
        <p:nvSpPr>
          <p:cNvPr id="42" name="CuadroTexto 41"/>
          <p:cNvSpPr txBox="1"/>
          <p:nvPr/>
        </p:nvSpPr>
        <p:spPr>
          <a:xfrm>
            <a:off x="2051720" y="3501008"/>
            <a:ext cx="4700326" cy="338554"/>
          </a:xfrm>
          <a:prstGeom prst="rect">
            <a:avLst/>
          </a:prstGeom>
          <a:noFill/>
        </p:spPr>
        <p:txBody>
          <a:bodyPr wrap="none" rtlCol="0">
            <a:spAutoFit/>
          </a:bodyPr>
          <a:lstStyle/>
          <a:p>
            <a:r>
              <a:rPr lang="en-US" sz="1600" dirty="0" err="1" smtClean="0">
                <a:latin typeface="Lucida Sans Unicode" panose="020B0602030504020204" pitchFamily="34" charset="0"/>
                <a:cs typeface="Lucida Sans Unicode" panose="020B0602030504020204" pitchFamily="34" charset="0"/>
              </a:rPr>
              <a:t>Hw</a:t>
            </a:r>
            <a:r>
              <a:rPr lang="en-US" sz="1600" dirty="0" smtClean="0">
                <a:latin typeface="Lucida Sans Unicode" panose="020B0602030504020204" pitchFamily="34" charset="0"/>
                <a:cs typeface="Lucida Sans Unicode" panose="020B0602030504020204" pitchFamily="34" charset="0"/>
              </a:rPr>
              <a:t> : scalable &amp; robust resource management</a:t>
            </a:r>
            <a:endParaRPr lang="en-US" sz="1050" dirty="0">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43" name="CuadroTexto 42"/>
              <p:cNvSpPr txBox="1"/>
              <p:nvPr/>
            </p:nvSpPr>
            <p:spPr>
              <a:xfrm>
                <a:off x="3131840" y="4321646"/>
                <a:ext cx="458972" cy="1051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 </m:t>
                              </m:r>
                            </m:e>
                            <m:e>
                              <m:r>
                                <a:rPr lang="es-ES" b="0" i="1" smtClean="0">
                                  <a:latin typeface="Cambria Math" panose="02040503050406030204" pitchFamily="18" charset="0"/>
                                </a:rPr>
                                <m:t> </m:t>
                              </m:r>
                            </m:e>
                            <m:e>
                              <m:r>
                                <a:rPr lang="es-ES" b="0" i="1" smtClean="0">
                                  <a:latin typeface="Cambria Math" panose="02040503050406030204" pitchFamily="18" charset="0"/>
                                </a:rPr>
                                <m:t> </m:t>
                              </m:r>
                            </m:e>
                          </m:eqArr>
                        </m:e>
                      </m:d>
                    </m:oMath>
                  </m:oMathPara>
                </a14:m>
                <a:endParaRPr lang="en-US"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3131840" y="4321646"/>
                <a:ext cx="458972" cy="1051570"/>
              </a:xfrm>
              <a:prstGeom prst="rect">
                <a:avLst/>
              </a:prstGeom>
              <a:blipFill rotWithShape="0">
                <a:blip r:embed="rId3"/>
                <a:stretch>
                  <a:fillRect/>
                </a:stretch>
              </a:blipFill>
            </p:spPr>
            <p:txBody>
              <a:bodyPr/>
              <a:lstStyle/>
              <a:p>
                <a:r>
                  <a:rPr lang="en-US">
                    <a:noFill/>
                  </a:rPr>
                  <a:t> </a:t>
                </a:r>
              </a:p>
            </p:txBody>
          </p:sp>
        </mc:Fallback>
      </mc:AlternateContent>
      <p:sp>
        <p:nvSpPr>
          <p:cNvPr id="44" name="CuadroTexto 43"/>
          <p:cNvSpPr txBox="1"/>
          <p:nvPr/>
        </p:nvSpPr>
        <p:spPr>
          <a:xfrm>
            <a:off x="3419872" y="4344409"/>
            <a:ext cx="1997663" cy="984885"/>
          </a:xfrm>
          <a:prstGeom prst="rect">
            <a:avLst/>
          </a:prstGeom>
          <a:noFill/>
        </p:spPr>
        <p:txBody>
          <a:bodyPr wrap="none" rtlCol="0">
            <a:spAutoFit/>
          </a:bodyPr>
          <a:lstStyle/>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Relational</a:t>
            </a:r>
          </a:p>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Analytic, Graph</a:t>
            </a:r>
          </a:p>
          <a:p>
            <a:pPr marL="285750" indent="-285750">
              <a:spcAft>
                <a:spcPts val="600"/>
              </a:spcAft>
              <a:buFont typeface="Wingdings" panose="05000000000000000000" pitchFamily="2" charset="2"/>
              <a:buChar char="§"/>
            </a:pPr>
            <a:r>
              <a:rPr lang="en-US" sz="1600" dirty="0" smtClean="0">
                <a:latin typeface="Lucida Sans Unicode" panose="020B0602030504020204" pitchFamily="34" charset="0"/>
                <a:cs typeface="Lucida Sans Unicode" panose="020B0602030504020204" pitchFamily="34" charset="0"/>
              </a:rPr>
              <a:t>NoSQL</a:t>
            </a:r>
            <a:endParaRPr lang="en-US" sz="1050" dirty="0">
              <a:latin typeface="Lucida Sans Unicode" panose="020B0602030504020204" pitchFamily="34" charset="0"/>
              <a:cs typeface="Lucida Sans Unicode" panose="020B0602030504020204" pitchFamily="34" charset="0"/>
            </a:endParaRPr>
          </a:p>
        </p:txBody>
      </p:sp>
      <p:pic>
        <p:nvPicPr>
          <p:cNvPr id="45" name="Imagen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0192" y="2996952"/>
            <a:ext cx="1312071" cy="833551"/>
          </a:xfrm>
          <a:prstGeom prst="rect">
            <a:avLst/>
          </a:prstGeom>
        </p:spPr>
      </p:pic>
      <p:pic>
        <p:nvPicPr>
          <p:cNvPr id="46" name="Imagen 45"/>
          <p:cNvPicPr>
            <a:picLocks noChangeAspect="1"/>
          </p:cNvPicPr>
          <p:nvPr/>
        </p:nvPicPr>
        <p:blipFill>
          <a:blip r:embed="rId5">
            <a:clrChange>
              <a:clrFrom>
                <a:srgbClr val="FFFFFF"/>
              </a:clrFrom>
              <a:clrTo>
                <a:srgbClr val="FFFFFF">
                  <a:alpha val="0"/>
                </a:srgbClr>
              </a:clrTo>
            </a:clrChange>
          </a:blip>
          <a:stretch>
            <a:fillRect/>
          </a:stretch>
        </p:blipFill>
        <p:spPr>
          <a:xfrm>
            <a:off x="7740352" y="2852936"/>
            <a:ext cx="1224136" cy="1224136"/>
          </a:xfrm>
          <a:prstGeom prst="rect">
            <a:avLst/>
          </a:prstGeom>
        </p:spPr>
      </p:pic>
      <p:pic>
        <p:nvPicPr>
          <p:cNvPr id="47" name="Imagen 46"/>
          <p:cNvPicPr>
            <a:picLocks noChangeAspect="1"/>
          </p:cNvPicPr>
          <p:nvPr/>
        </p:nvPicPr>
        <p:blipFill>
          <a:blip r:embed="rId6">
            <a:clrChange>
              <a:clrFrom>
                <a:srgbClr val="FFFFFF"/>
              </a:clrFrom>
              <a:clrTo>
                <a:srgbClr val="FFFFFF">
                  <a:alpha val="0"/>
                </a:srgbClr>
              </a:clrTo>
            </a:clrChange>
          </a:blip>
          <a:stretch>
            <a:fillRect/>
          </a:stretch>
        </p:blipFill>
        <p:spPr>
          <a:xfrm>
            <a:off x="5364088" y="4825702"/>
            <a:ext cx="1080120" cy="526642"/>
          </a:xfrm>
          <a:prstGeom prst="rect">
            <a:avLst/>
          </a:prstGeom>
        </p:spPr>
      </p:pic>
      <p:pic>
        <p:nvPicPr>
          <p:cNvPr id="48" name="Imagen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0192" y="4293096"/>
            <a:ext cx="1080120" cy="563206"/>
          </a:xfrm>
          <a:prstGeom prst="rect">
            <a:avLst/>
          </a:prstGeom>
        </p:spPr>
      </p:pic>
      <p:pic>
        <p:nvPicPr>
          <p:cNvPr id="50" name="Imagen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0352" y="4797152"/>
            <a:ext cx="1008112" cy="504056"/>
          </a:xfrm>
          <a:prstGeom prst="rect">
            <a:avLst/>
          </a:prstGeom>
        </p:spPr>
      </p:pic>
      <p:pic>
        <p:nvPicPr>
          <p:cNvPr id="51" name="Imagen 50"/>
          <p:cNvPicPr>
            <a:picLocks noChangeAspect="1"/>
          </p:cNvPicPr>
          <p:nvPr/>
        </p:nvPicPr>
        <p:blipFill>
          <a:blip r:embed="rId9">
            <a:clrChange>
              <a:clrFrom>
                <a:srgbClr val="FFFFFF"/>
              </a:clrFrom>
              <a:clrTo>
                <a:srgbClr val="FFFFFF">
                  <a:alpha val="0"/>
                </a:srgbClr>
              </a:clrTo>
            </a:clrChange>
          </a:blip>
          <a:stretch>
            <a:fillRect/>
          </a:stretch>
        </p:blipFill>
        <p:spPr>
          <a:xfrm>
            <a:off x="4067944" y="2564904"/>
            <a:ext cx="2103167" cy="987574"/>
          </a:xfrm>
          <a:prstGeom prst="rect">
            <a:avLst/>
          </a:prstGeom>
        </p:spPr>
      </p:pic>
      <p:pic>
        <p:nvPicPr>
          <p:cNvPr id="53" name="Imagen 52"/>
          <p:cNvPicPr>
            <a:picLocks noChangeAspect="1"/>
          </p:cNvPicPr>
          <p:nvPr/>
        </p:nvPicPr>
        <p:blipFill>
          <a:blip r:embed="rId10"/>
          <a:stretch>
            <a:fillRect/>
          </a:stretch>
        </p:blipFill>
        <p:spPr>
          <a:xfrm>
            <a:off x="2267744" y="1268760"/>
            <a:ext cx="4499992" cy="1518710"/>
          </a:xfrm>
          <a:prstGeom prst="rect">
            <a:avLst/>
          </a:prstGeom>
        </p:spPr>
      </p:pic>
      <p:sp>
        <p:nvSpPr>
          <p:cNvPr id="55" name="Elipse 54"/>
          <p:cNvSpPr/>
          <p:nvPr/>
        </p:nvSpPr>
        <p:spPr bwMode="auto">
          <a:xfrm>
            <a:off x="4211960" y="2132856"/>
            <a:ext cx="1584176" cy="648072"/>
          </a:xfrm>
          <a:prstGeom prst="ellipse">
            <a:avLst/>
          </a:prstGeom>
          <a:solidFill>
            <a:srgbClr val="F0DE70">
              <a:alpha val="26000"/>
            </a:srgbClr>
          </a:solidFill>
          <a:ln w="9525" cap="flat" cmpd="sng" algn="ctr">
            <a:solidFill>
              <a:srgbClr val="F0DE7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2" name="Rectángulo 1"/>
          <p:cNvSpPr/>
          <p:nvPr/>
        </p:nvSpPr>
        <p:spPr>
          <a:xfrm>
            <a:off x="2699792" y="5517232"/>
            <a:ext cx="4572000" cy="584775"/>
          </a:xfrm>
          <a:prstGeom prst="rect">
            <a:avLst/>
          </a:prstGeom>
        </p:spPr>
        <p:txBody>
          <a:bodyPr>
            <a:spAutoFit/>
          </a:bodyPr>
          <a:lstStyle/>
          <a:p>
            <a:r>
              <a:rPr lang="en-US" sz="1600" b="1" dirty="0">
                <a:latin typeface="Lucida Sans Unicode" panose="020B0602030504020204" pitchFamily="34" charset="0"/>
                <a:cs typeface="Lucida Sans Unicode" panose="020B0602030504020204" pitchFamily="34" charset="0"/>
              </a:rPr>
              <a:t>D</a:t>
            </a:r>
            <a:r>
              <a:rPr lang="en-US" sz="1600" b="1" dirty="0" smtClean="0">
                <a:latin typeface="Lucida Sans Unicode" panose="020B0602030504020204" pitchFamily="34" charset="0"/>
                <a:cs typeface="Lucida Sans Unicode" panose="020B0602030504020204" pitchFamily="34" charset="0"/>
              </a:rPr>
              <a:t>ata virtualization</a:t>
            </a:r>
            <a:r>
              <a:rPr lang="en-US" sz="1600" dirty="0" smtClean="0">
                <a:latin typeface="Lucida Sans Unicode" panose="020B0602030504020204" pitchFamily="34" charset="0"/>
                <a:cs typeface="Lucida Sans Unicode" panose="020B0602030504020204" pitchFamily="34" charset="0"/>
              </a:rPr>
              <a:t>: to </a:t>
            </a:r>
            <a:r>
              <a:rPr lang="en-US" sz="1600" dirty="0">
                <a:latin typeface="Lucida Sans Unicode" panose="020B0602030504020204" pitchFamily="34" charset="0"/>
                <a:cs typeface="Lucida Sans Unicode" panose="020B0602030504020204" pitchFamily="34" charset="0"/>
              </a:rPr>
              <a:t>run analytics on data while leaving it where it is </a:t>
            </a:r>
            <a:r>
              <a:rPr lang="en-US" sz="1600" dirty="0" smtClean="0">
                <a:latin typeface="Lucida Sans Unicode" panose="020B0602030504020204" pitchFamily="34" charset="0"/>
                <a:cs typeface="Lucida Sans Unicode" panose="020B0602030504020204" pitchFamily="34" charset="0"/>
              </a:rPr>
              <a:t>located</a:t>
            </a:r>
            <a:r>
              <a:rPr lang="en-US" sz="1600" dirty="0">
                <a:latin typeface="Lucida Sans Unicode" panose="020B0602030504020204" pitchFamily="34" charset="0"/>
                <a:cs typeface="Lucida Sans Unicode" panose="020B0602030504020204" pitchFamily="34" charset="0"/>
              </a:rPr>
              <a:t> </a:t>
            </a:r>
            <a:r>
              <a:rPr lang="en-US" sz="1600" dirty="0" smtClean="0">
                <a:latin typeface="Lucida Sans Unicode" panose="020B0602030504020204" pitchFamily="34" charset="0"/>
                <a:cs typeface="Lucida Sans Unicode" panose="020B0602030504020204" pitchFamily="34" charset="0"/>
              </a:rPr>
              <a:t>(cloud)</a:t>
            </a:r>
            <a:endParaRPr lang="en-US" sz="1600" dirty="0">
              <a:latin typeface="Lucida Sans Unicode" panose="020B0602030504020204" pitchFamily="34" charset="0"/>
              <a:cs typeface="Lucida Sans Unicode" panose="020B0602030504020204" pitchFamily="34" charset="0"/>
            </a:endParaRPr>
          </a:p>
        </p:txBody>
      </p:sp>
      <p:pic>
        <p:nvPicPr>
          <p:cNvPr id="3" name="Imagen 2"/>
          <p:cNvPicPr>
            <a:picLocks noChangeAspect="1"/>
          </p:cNvPicPr>
          <p:nvPr/>
        </p:nvPicPr>
        <p:blipFill>
          <a:blip r:embed="rId11">
            <a:clrChange>
              <a:clrFrom>
                <a:srgbClr val="000000"/>
              </a:clrFrom>
              <a:clrTo>
                <a:srgbClr val="000000">
                  <a:alpha val="0"/>
                </a:srgbClr>
              </a:clrTo>
            </a:clrChange>
          </a:blip>
          <a:stretch>
            <a:fillRect/>
          </a:stretch>
        </p:blipFill>
        <p:spPr>
          <a:xfrm>
            <a:off x="7020272" y="5517232"/>
            <a:ext cx="864096" cy="573315"/>
          </a:xfrm>
          <a:prstGeom prst="rect">
            <a:avLst/>
          </a:prstGeom>
        </p:spPr>
      </p:pic>
      <p:sp>
        <p:nvSpPr>
          <p:cNvPr id="5" name="Rectángulo 4"/>
          <p:cNvSpPr/>
          <p:nvPr/>
        </p:nvSpPr>
        <p:spPr>
          <a:xfrm>
            <a:off x="-396552" y="4005064"/>
            <a:ext cx="2736304" cy="461665"/>
          </a:xfrm>
          <a:prstGeom prst="rect">
            <a:avLst/>
          </a:prstGeom>
          <a:noFill/>
        </p:spPr>
        <p:txBody>
          <a:bodyPr wrap="square" lIns="91440" tIns="45720" rIns="91440" bIns="45720">
            <a:spAutoFit/>
          </a:bodyPr>
          <a:lstStyle/>
          <a:p>
            <a:pPr algn="ctr"/>
            <a:r>
              <a:rPr lang="en-US" b="1" cap="none" spc="0" dirty="0" smtClean="0">
                <a:ln w="6600">
                  <a:noFill/>
                  <a:prstDash val="solid"/>
                </a:ln>
                <a:solidFill>
                  <a:schemeClr val="tx1">
                    <a:lumMod val="75000"/>
                    <a:lumOff val="25000"/>
                  </a:schemeClr>
                </a:solidFill>
                <a:effectLst>
                  <a:outerShdw dist="38100" dir="2700000" algn="tl" rotWithShape="0">
                    <a:schemeClr val="accent2"/>
                  </a:outerShdw>
                </a:effectLst>
              </a:rPr>
              <a:t>Flexibility</a:t>
            </a:r>
            <a:endParaRPr lang="en-US" b="1" cap="none" spc="0" dirty="0">
              <a:ln w="6600">
                <a:noFill/>
                <a:prstDash val="solid"/>
              </a:ln>
              <a:solidFill>
                <a:schemeClr val="tx1">
                  <a:lumMod val="75000"/>
                  <a:lumOff val="25000"/>
                </a:schemeClr>
              </a:solidFill>
              <a:effectLst>
                <a:outerShdw dist="38100" dir="2700000" algn="tl" rotWithShape="0">
                  <a:schemeClr val="accent2"/>
                </a:outerShdw>
              </a:effectLst>
            </a:endParaRPr>
          </a:p>
        </p:txBody>
      </p:sp>
      <p:pic>
        <p:nvPicPr>
          <p:cNvPr id="4" name="Imagen 3"/>
          <p:cNvPicPr>
            <a:picLocks noChangeAspect="1"/>
          </p:cNvPicPr>
          <p:nvPr/>
        </p:nvPicPr>
        <p:blipFill>
          <a:blip r:embed="rId12">
            <a:clrChange>
              <a:clrFrom>
                <a:srgbClr val="FFFFFF"/>
              </a:clrFrom>
              <a:clrTo>
                <a:srgbClr val="FFFFFF">
                  <a:alpha val="0"/>
                </a:srgbClr>
              </a:clrTo>
            </a:clrChange>
          </a:blip>
          <a:stretch>
            <a:fillRect/>
          </a:stretch>
        </p:blipFill>
        <p:spPr>
          <a:xfrm>
            <a:off x="6660232" y="4725144"/>
            <a:ext cx="881543" cy="571897"/>
          </a:xfrm>
          <a:prstGeom prst="rect">
            <a:avLst/>
          </a:prstGeom>
        </p:spPr>
      </p:pic>
      <p:pic>
        <p:nvPicPr>
          <p:cNvPr id="6" name="Imagen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64088" y="4149080"/>
            <a:ext cx="504056" cy="453650"/>
          </a:xfrm>
          <a:prstGeom prst="rect">
            <a:avLst/>
          </a:prstGeom>
        </p:spPr>
      </p:pic>
    </p:spTree>
    <p:extLst>
      <p:ext uri="{BB962C8B-B14F-4D97-AF65-F5344CB8AC3E}">
        <p14:creationId xmlns:p14="http://schemas.microsoft.com/office/powerpoint/2010/main" val="2288920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24744"/>
            <a:ext cx="7848872" cy="4339650"/>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endParaRPr lang="en-US" dirty="0"/>
          </a:p>
          <a:p>
            <a:endParaRPr lang="en-US" dirty="0"/>
          </a:p>
          <a:p>
            <a:r>
              <a:rPr lang="en-US" b="1" dirty="0"/>
              <a:t>Local vs. cluster </a:t>
            </a:r>
            <a:r>
              <a:rPr lang="en-US" b="1" dirty="0" smtClean="0"/>
              <a:t>modes (</a:t>
            </a:r>
            <a:r>
              <a:rPr lang="en-US" b="1" dirty="0" err="1" smtClean="0"/>
              <a:t>cont</a:t>
            </a:r>
            <a:r>
              <a:rPr lang="en-US" b="1" dirty="0" smtClean="0"/>
              <a:t>)</a:t>
            </a:r>
            <a:endParaRPr lang="en-US" b="1" dirty="0"/>
          </a:p>
          <a:p>
            <a:pPr marL="285750" indent="-285750">
              <a:buFont typeface="Arial" panose="020B0604020202020204" pitchFamily="34" charset="0"/>
              <a:buChar char="•"/>
            </a:pPr>
            <a:r>
              <a:rPr lang="en-US" dirty="0" smtClean="0"/>
              <a:t>What </a:t>
            </a:r>
            <a:r>
              <a:rPr lang="en-US" dirty="0"/>
              <a:t>is happening </a:t>
            </a:r>
            <a:r>
              <a:rPr lang="en-US" dirty="0" smtClean="0"/>
              <a:t>in the Notebook example </a:t>
            </a:r>
            <a:r>
              <a:rPr lang="en-US" dirty="0"/>
              <a:t>is that the variables within the closure sent to each executor are now copies and thus, when </a:t>
            </a:r>
            <a:r>
              <a:rPr lang="en-US" b="1" dirty="0"/>
              <a:t>counter</a:t>
            </a:r>
            <a:r>
              <a:rPr lang="en-US" dirty="0"/>
              <a:t> is referenced within the </a:t>
            </a:r>
            <a:r>
              <a:rPr lang="en-US" dirty="0" err="1"/>
              <a:t>foreach</a:t>
            </a:r>
            <a:r>
              <a:rPr lang="en-US" dirty="0"/>
              <a:t> function, it’s no longer the </a:t>
            </a:r>
            <a:r>
              <a:rPr lang="en-US" b="1" dirty="0"/>
              <a:t>counter</a:t>
            </a:r>
            <a:r>
              <a:rPr lang="en-US" dirty="0"/>
              <a:t> on the driver node.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There </a:t>
            </a:r>
            <a:r>
              <a:rPr lang="en-US" dirty="0"/>
              <a:t>is still a </a:t>
            </a:r>
            <a:r>
              <a:rPr lang="en-US" b="1" dirty="0"/>
              <a:t>counter</a:t>
            </a:r>
            <a:r>
              <a:rPr lang="en-US" dirty="0"/>
              <a:t> in the memory of the driver node but this is no longer visible to the executors! The executors only sees the copy from the serialized closure.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Thus</a:t>
            </a:r>
            <a:r>
              <a:rPr lang="en-US" dirty="0"/>
              <a:t>, the final value of </a:t>
            </a:r>
            <a:r>
              <a:rPr lang="en-US" b="1" dirty="0"/>
              <a:t>counter</a:t>
            </a:r>
            <a:r>
              <a:rPr lang="en-US" dirty="0"/>
              <a:t> will still be zero since all operations on </a:t>
            </a:r>
            <a:r>
              <a:rPr lang="en-US" b="1" dirty="0"/>
              <a:t>counter</a:t>
            </a:r>
            <a:r>
              <a:rPr lang="en-US" dirty="0"/>
              <a:t> were referencing the value within the serialized closure</a:t>
            </a:r>
            <a:r>
              <a:rPr lang="en-US" dirty="0" smtClean="0"/>
              <a:t>.</a:t>
            </a:r>
          </a:p>
          <a:p>
            <a:endParaRPr lang="en-US" dirty="0"/>
          </a:p>
        </p:txBody>
      </p:sp>
    </p:spTree>
    <p:extLst>
      <p:ext uri="{BB962C8B-B14F-4D97-AF65-F5344CB8AC3E}">
        <p14:creationId xmlns:p14="http://schemas.microsoft.com/office/powerpoint/2010/main" val="10660152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196752"/>
            <a:ext cx="7848872" cy="5447645"/>
          </a:xfrm>
          <a:prstGeom prst="rect">
            <a:avLst/>
          </a:prstGeom>
        </p:spPr>
        <p:txBody>
          <a:bodyPr wrap="square">
            <a:spAutoFit/>
          </a:bodyPr>
          <a:lstStyle/>
          <a:p>
            <a:pPr algn="just"/>
            <a:r>
              <a:rPr lang="en-US" sz="2400" b="1" dirty="0" smtClean="0">
                <a:effectLst>
                  <a:outerShdw blurRad="38100" dist="38100" dir="2700000" algn="tl">
                    <a:srgbClr val="000000">
                      <a:alpha val="43137"/>
                    </a:srgbClr>
                  </a:outerShdw>
                </a:effectLst>
              </a:rPr>
              <a:t>Understanding </a:t>
            </a:r>
            <a:r>
              <a:rPr lang="en-US" sz="2400" b="1" dirty="0">
                <a:effectLst>
                  <a:outerShdw blurRad="38100" dist="38100" dir="2700000" algn="tl">
                    <a:srgbClr val="000000">
                      <a:alpha val="43137"/>
                    </a:srgbClr>
                  </a:outerShdw>
                </a:effectLst>
              </a:rPr>
              <a:t>closures </a:t>
            </a:r>
            <a:endParaRPr lang="en-US" sz="2000" b="1" dirty="0" smtClean="0"/>
          </a:p>
          <a:p>
            <a:endParaRPr lang="en-US" dirty="0"/>
          </a:p>
          <a:p>
            <a:pPr marL="285750" indent="-285750">
              <a:buFont typeface="Arial" panose="020B0604020202020204" pitchFamily="34" charset="0"/>
              <a:buChar char="•"/>
            </a:pPr>
            <a:r>
              <a:rPr lang="en-US" dirty="0"/>
              <a:t>To ensure well-defined behavior in these sorts of scenarios one should use an </a:t>
            </a:r>
            <a:r>
              <a:rPr lang="en-US" b="1" i="1" dirty="0">
                <a:solidFill>
                  <a:srgbClr val="00B050"/>
                </a:solidFill>
              </a:rPr>
              <a:t>Accumulator</a:t>
            </a:r>
            <a:r>
              <a:rPr lang="en-US" dirty="0"/>
              <a: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Accumulators </a:t>
            </a:r>
            <a:r>
              <a:rPr lang="en-US" dirty="0"/>
              <a:t>in Spark are used specifically to provide a mechanism for safely updating a variable when execution is split up across worker nodes in a cluster. </a:t>
            </a:r>
            <a:r>
              <a:rPr lang="en-US" dirty="0" smtClean="0"/>
              <a:t>In </a:t>
            </a:r>
            <a:r>
              <a:rPr lang="en-US" dirty="0"/>
              <a:t>general, closures - constructs like loops or locally defined methods, should not be used to mutate some global state.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Spark </a:t>
            </a:r>
            <a:r>
              <a:rPr lang="en-US" dirty="0"/>
              <a:t>does not define or guarantee the behavior of mutations to objects referenced from outside of closures. Some code that does this may work in local mode, but that’s just by accident and such code will not behave as expected in distributed mode.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Use </a:t>
            </a:r>
            <a:r>
              <a:rPr lang="en-US" dirty="0"/>
              <a:t>an Accumulator instead if some global aggregation is needed</a:t>
            </a:r>
            <a:r>
              <a:rPr lang="en-US" dirty="0" smtClean="0"/>
              <a:t>.</a:t>
            </a:r>
          </a:p>
          <a:p>
            <a:pPr lvl="1"/>
            <a:r>
              <a:rPr lang="en-US" dirty="0" smtClean="0"/>
              <a:t>…as it is done </a:t>
            </a:r>
            <a:r>
              <a:rPr lang="en-US" dirty="0"/>
              <a:t>using </a:t>
            </a:r>
            <a:r>
              <a:rPr lang="en-US" dirty="0" err="1"/>
              <a:t>foreach</a:t>
            </a:r>
            <a:r>
              <a:rPr lang="en-US" dirty="0"/>
              <a:t>() in </a:t>
            </a:r>
            <a:r>
              <a:rPr lang="en-US" b="1" dirty="0" err="1">
                <a:solidFill>
                  <a:srgbClr val="7030A0"/>
                </a:solidFill>
              </a:rPr>
              <a:t>RDD_BASIC_OPERATIONS.ipynb</a:t>
            </a:r>
            <a:endParaRPr lang="en-US" dirty="0"/>
          </a:p>
          <a:p>
            <a:pPr marL="285750" indent="-285750">
              <a:buFont typeface="Arial" panose="020B0604020202020204" pitchFamily="34" charset="0"/>
              <a:buChar char="•"/>
            </a:pPr>
            <a:endParaRPr lang="en-US" dirty="0"/>
          </a:p>
          <a:p>
            <a:pPr marL="342900" indent="-342900" algn="just">
              <a:spcAft>
                <a:spcPts val="2400"/>
              </a:spcAft>
              <a:buFont typeface="Arial" panose="020B0604020202020204" pitchFamily="34" charset="0"/>
              <a:buChar char="•"/>
            </a:pPr>
            <a:endParaRPr lang="en-US" dirty="0"/>
          </a:p>
        </p:txBody>
      </p:sp>
    </p:spTree>
    <p:extLst>
      <p:ext uri="{BB962C8B-B14F-4D97-AF65-F5344CB8AC3E}">
        <p14:creationId xmlns:p14="http://schemas.microsoft.com/office/powerpoint/2010/main" val="41991380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266860"/>
            <a:ext cx="7848872" cy="4308872"/>
          </a:xfrm>
          <a:prstGeom prst="rect">
            <a:avLst/>
          </a:prstGeom>
        </p:spPr>
        <p:txBody>
          <a:bodyPr wrap="square">
            <a:spAutoFit/>
          </a:bodyPr>
          <a:lstStyle/>
          <a:p>
            <a:r>
              <a:rPr lang="en-US" sz="2000" b="1" dirty="0"/>
              <a:t>Shared Variables</a:t>
            </a:r>
          </a:p>
          <a:p>
            <a:endParaRPr lang="en-US" sz="2000" b="1" dirty="0" smtClean="0"/>
          </a:p>
          <a:p>
            <a:pPr marL="285750" indent="-285750">
              <a:buFont typeface="Arial" panose="020B0604020202020204" pitchFamily="34" charset="0"/>
              <a:buChar char="•"/>
            </a:pPr>
            <a:r>
              <a:rPr lang="en-US" dirty="0" smtClean="0"/>
              <a:t>Normally</a:t>
            </a:r>
            <a:r>
              <a:rPr lang="en-US" dirty="0"/>
              <a:t>, when a function passed to a Spark operation (such as map or reduce) is executed on a remote cluster node, it works on separate copies of all the variables used in the function. These variables are copied to each machine, and no updates to the variables on the remote machine are propagated back to the driver program.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Supporting </a:t>
            </a:r>
            <a:r>
              <a:rPr lang="en-US" dirty="0"/>
              <a:t>general, read-write shared variables across tasks would be inefficient.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However</a:t>
            </a:r>
            <a:r>
              <a:rPr lang="en-US" dirty="0"/>
              <a:t>, Spark does provide two limited types of shared variables for two common usage patterns: </a:t>
            </a:r>
            <a:endParaRPr lang="en-US" dirty="0" smtClean="0"/>
          </a:p>
          <a:p>
            <a:pPr marL="1200150" lvl="2" indent="-285750">
              <a:buFont typeface="Courier New" panose="02070309020205020404" pitchFamily="49" charset="0"/>
              <a:buChar char="o"/>
            </a:pPr>
            <a:r>
              <a:rPr lang="en-US" dirty="0"/>
              <a:t>	</a:t>
            </a:r>
            <a:r>
              <a:rPr lang="en-US" b="1" i="1" dirty="0" smtClean="0">
                <a:solidFill>
                  <a:srgbClr val="00B050"/>
                </a:solidFill>
              </a:rPr>
              <a:t>broadcast variables</a:t>
            </a:r>
            <a:r>
              <a:rPr lang="en-US" dirty="0" smtClean="0"/>
              <a:t>;</a:t>
            </a:r>
          </a:p>
          <a:p>
            <a:pPr marL="1200150" lvl="2" indent="-285750">
              <a:buFont typeface="Courier New" panose="02070309020205020404" pitchFamily="49" charset="0"/>
              <a:buChar char="o"/>
            </a:pPr>
            <a:r>
              <a:rPr lang="en-US" dirty="0"/>
              <a:t>	</a:t>
            </a:r>
            <a:r>
              <a:rPr lang="en-US" dirty="0" smtClean="0"/>
              <a:t>and </a:t>
            </a:r>
            <a:r>
              <a:rPr lang="en-US" b="1" i="1" dirty="0">
                <a:solidFill>
                  <a:srgbClr val="00B050"/>
                </a:solidFill>
              </a:rPr>
              <a:t>accumulators</a:t>
            </a:r>
            <a:r>
              <a:rPr lang="en-US" dirty="0" smtClean="0"/>
              <a:t>.</a:t>
            </a:r>
            <a:endParaRPr lang="en-US" dirty="0"/>
          </a:p>
        </p:txBody>
      </p:sp>
    </p:spTree>
    <p:extLst>
      <p:ext uri="{BB962C8B-B14F-4D97-AF65-F5344CB8AC3E}">
        <p14:creationId xmlns:p14="http://schemas.microsoft.com/office/powerpoint/2010/main" val="9334968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78349" y="1196752"/>
            <a:ext cx="7848872" cy="4278094"/>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broadcast variables</a:t>
            </a:r>
            <a:endParaRPr lang="en-US" i="1" dirty="0">
              <a:solidFill>
                <a:srgbClr val="00B050"/>
              </a:solidFill>
            </a:endParaRPr>
          </a:p>
          <a:p>
            <a:endParaRPr lang="en-US" dirty="0"/>
          </a:p>
          <a:p>
            <a:pPr marL="285750" indent="-285750">
              <a:buFont typeface="Arial" panose="020B0604020202020204" pitchFamily="34" charset="0"/>
              <a:buChar char="•"/>
            </a:pPr>
            <a:r>
              <a:rPr lang="en-US" dirty="0"/>
              <a:t>K</a:t>
            </a:r>
            <a:r>
              <a:rPr lang="en-US" dirty="0" smtClean="0"/>
              <a:t>eep </a:t>
            </a:r>
            <a:r>
              <a:rPr lang="en-US" dirty="0"/>
              <a:t>a read-only variable cached on each machine rather than shipping a copy of it with tasks. They can be used, for example, to give every node a copy of a large input dataset in an efficient manner. Spark also attempts to distribute broadcast variables using efficient broadcast algorithms to reduce communication cost.</a:t>
            </a:r>
          </a:p>
          <a:p>
            <a:endParaRPr lang="en-US" dirty="0"/>
          </a:p>
          <a:p>
            <a:pPr marL="285750" indent="-285750">
              <a:buFont typeface="Arial" panose="020B0604020202020204" pitchFamily="34" charset="0"/>
              <a:buChar char="•"/>
            </a:pPr>
            <a:r>
              <a:rPr lang="en-US" dirty="0"/>
              <a:t>Spark actions are executed through a set of stages, separated by distributed “shuffle” operations. Spark automatically broadcasts the common data needed by tasks within each stage. The data broadcasted this way is cached in serialized form and </a:t>
            </a:r>
            <a:r>
              <a:rPr lang="en-US" dirty="0" err="1"/>
              <a:t>deserialized</a:t>
            </a:r>
            <a:r>
              <a:rPr lang="en-US" dirty="0"/>
              <a:t> before running each task. This means that explicitly creating broadcast variables is only useful when tasks across multiple stages need the same data or when caching the data in </a:t>
            </a:r>
            <a:r>
              <a:rPr lang="en-US" dirty="0" err="1"/>
              <a:t>deserialized</a:t>
            </a:r>
            <a:r>
              <a:rPr lang="en-US" dirty="0"/>
              <a:t> form is important</a:t>
            </a:r>
            <a:r>
              <a:rPr lang="en-US" dirty="0" smtClean="0"/>
              <a:t>.</a:t>
            </a:r>
            <a:endParaRPr lang="en-US" dirty="0"/>
          </a:p>
        </p:txBody>
      </p:sp>
    </p:spTree>
    <p:extLst>
      <p:ext uri="{BB962C8B-B14F-4D97-AF65-F5344CB8AC3E}">
        <p14:creationId xmlns:p14="http://schemas.microsoft.com/office/powerpoint/2010/main" val="21554330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5201424"/>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broadcast variables</a:t>
            </a:r>
            <a:endParaRPr lang="en-US" i="1" dirty="0">
              <a:solidFill>
                <a:srgbClr val="00B050"/>
              </a:solidFill>
            </a:endParaRPr>
          </a:p>
          <a:p>
            <a:endParaRPr lang="en-US" dirty="0"/>
          </a:p>
          <a:p>
            <a:pPr marL="285750" indent="-285750">
              <a:buFont typeface="Arial" panose="020B0604020202020204" pitchFamily="34" charset="0"/>
              <a:buChar char="•"/>
            </a:pPr>
            <a:r>
              <a:rPr lang="en-US" dirty="0" smtClean="0"/>
              <a:t>Broadcast </a:t>
            </a:r>
            <a:r>
              <a:rPr lang="en-US" dirty="0"/>
              <a:t>variables are created from a variable v by calling </a:t>
            </a:r>
            <a:r>
              <a:rPr lang="en-US" dirty="0" err="1"/>
              <a:t>SparkContext.broadcast</a:t>
            </a:r>
            <a:r>
              <a:rPr lang="en-US" dirty="0"/>
              <a:t>(v). The broadcast variable is a wrapper around v, and its value can be accessed by calling the value method. The code below shows this:</a:t>
            </a:r>
          </a:p>
          <a:p>
            <a:endParaRPr lang="en-US" dirty="0"/>
          </a:p>
          <a:p>
            <a:pPr lvl="2"/>
            <a:r>
              <a:rPr lang="en-US" dirty="0"/>
              <a:t>&gt;&gt;&gt; </a:t>
            </a:r>
            <a:r>
              <a:rPr lang="en-US" dirty="0" err="1"/>
              <a:t>broadcastVar</a:t>
            </a:r>
            <a:r>
              <a:rPr lang="en-US" dirty="0"/>
              <a:t> = </a:t>
            </a:r>
            <a:r>
              <a:rPr lang="en-US" dirty="0" err="1"/>
              <a:t>sc.broadcast</a:t>
            </a:r>
            <a:r>
              <a:rPr lang="en-US" dirty="0"/>
              <a:t>([1, 2, 3])</a:t>
            </a:r>
          </a:p>
          <a:p>
            <a:pPr lvl="2"/>
            <a:r>
              <a:rPr lang="en-US" dirty="0"/>
              <a:t>&lt;</a:t>
            </a:r>
            <a:r>
              <a:rPr lang="en-US" dirty="0" err="1"/>
              <a:t>pyspark.broadcast.Broadcast</a:t>
            </a:r>
            <a:r>
              <a:rPr lang="en-US" dirty="0"/>
              <a:t> object at </a:t>
            </a:r>
            <a:r>
              <a:rPr lang="en-US" dirty="0" err="1"/>
              <a:t>0x102789f10</a:t>
            </a:r>
            <a:r>
              <a:rPr lang="en-US" dirty="0"/>
              <a:t>&gt;</a:t>
            </a:r>
          </a:p>
          <a:p>
            <a:pPr lvl="2"/>
            <a:endParaRPr lang="en-US" dirty="0"/>
          </a:p>
          <a:p>
            <a:pPr lvl="2"/>
            <a:r>
              <a:rPr lang="en-US" dirty="0"/>
              <a:t>&gt;&gt;&gt; </a:t>
            </a:r>
            <a:r>
              <a:rPr lang="en-US" dirty="0" err="1"/>
              <a:t>broadcastVar.value</a:t>
            </a:r>
            <a:endParaRPr lang="en-US" dirty="0"/>
          </a:p>
          <a:p>
            <a:pPr lvl="2"/>
            <a:r>
              <a:rPr lang="en-US" dirty="0"/>
              <a:t>[1, 2, 3]</a:t>
            </a:r>
          </a:p>
          <a:p>
            <a:endParaRPr lang="en-US" dirty="0" smtClean="0"/>
          </a:p>
          <a:p>
            <a:pPr marL="285750" indent="-285750">
              <a:buFont typeface="Wingdings" panose="05000000000000000000" pitchFamily="2" charset="2"/>
              <a:buChar char="Ø"/>
            </a:pPr>
            <a:r>
              <a:rPr lang="en-US" sz="1600" dirty="0"/>
              <a:t>After the broadcast variable is created, it should be used instead of the value v in any functions run on the cluster so that v is not shipped to the nodes more than once. </a:t>
            </a:r>
            <a:endParaRPr lang="en-US" sz="1600" dirty="0" smtClean="0"/>
          </a:p>
          <a:p>
            <a:endParaRPr lang="en-US" sz="1600" dirty="0" smtClean="0"/>
          </a:p>
          <a:p>
            <a:pPr marL="285750" indent="-285750">
              <a:buFont typeface="Wingdings" panose="05000000000000000000" pitchFamily="2" charset="2"/>
              <a:buChar char="Ø"/>
            </a:pPr>
            <a:r>
              <a:rPr lang="en-US" sz="1600" dirty="0" smtClean="0"/>
              <a:t>In </a:t>
            </a:r>
            <a:r>
              <a:rPr lang="en-US" sz="1600" dirty="0"/>
              <a:t>addition, the object v should not be modified after it is broadcast in order to ensure that all nodes get the same value of the broadcast variable (e.g. if the variable is shipped to a new node later).</a:t>
            </a:r>
          </a:p>
        </p:txBody>
      </p:sp>
    </p:spTree>
    <p:extLst>
      <p:ext uri="{BB962C8B-B14F-4D97-AF65-F5344CB8AC3E}">
        <p14:creationId xmlns:p14="http://schemas.microsoft.com/office/powerpoint/2010/main" val="41452491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268760"/>
            <a:ext cx="7848872" cy="3447098"/>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Accumulators</a:t>
            </a:r>
            <a:endParaRPr lang="en-US" b="1" i="1" dirty="0">
              <a:solidFill>
                <a:srgbClr val="00B050"/>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Accumulators are variables that are only “added” to through an associative operation and can therefore be efficiently supported in parallel. They can be used to implement counters (as in </a:t>
            </a:r>
            <a:r>
              <a:rPr lang="en-US" dirty="0" err="1"/>
              <a:t>MapReduce</a:t>
            </a:r>
            <a:r>
              <a:rPr lang="en-US" dirty="0"/>
              <a:t>) or sums.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Spark </a:t>
            </a:r>
            <a:r>
              <a:rPr lang="en-US" dirty="0"/>
              <a:t>natively supports accumulators of numeric types, and programmers can add support for new types. If accumulators are created with a name, they will be displayed in Spark’s UI. This can be useful for understanding the progress of running stages (NOTE: this is not yet supported in Python).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28551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4893647"/>
          </a:xfrm>
          <a:prstGeom prst="rect">
            <a:avLst/>
          </a:prstGeom>
        </p:spPr>
        <p:txBody>
          <a:bodyPr wrap="square">
            <a:spAutoFit/>
          </a:bodyPr>
          <a:lstStyle/>
          <a:p>
            <a:r>
              <a:rPr lang="en-US" sz="2000" b="1" dirty="0"/>
              <a:t>Shared </a:t>
            </a:r>
            <a:r>
              <a:rPr lang="en-US" sz="2000" b="1" dirty="0" smtClean="0"/>
              <a:t>Variables</a:t>
            </a:r>
          </a:p>
          <a:p>
            <a:r>
              <a:rPr lang="en-US" b="1" i="1" dirty="0" smtClean="0">
                <a:solidFill>
                  <a:srgbClr val="00B050"/>
                </a:solidFill>
              </a:rPr>
              <a:t>Accumulators</a:t>
            </a:r>
            <a:endParaRPr lang="en-US" b="1" i="1" dirty="0">
              <a:solidFill>
                <a:srgbClr val="00B050"/>
              </a:solidFill>
            </a:endParaRPr>
          </a:p>
          <a:p>
            <a:endParaRPr lang="en-US" dirty="0"/>
          </a:p>
          <a:p>
            <a:pPr marL="285750" indent="-285750">
              <a:buFont typeface="Arial" panose="020B0604020202020204" pitchFamily="34" charset="0"/>
              <a:buChar char="•"/>
            </a:pPr>
            <a:r>
              <a:rPr lang="en-US" dirty="0"/>
              <a:t>An accumulator is created from an initial value v by calling </a:t>
            </a:r>
            <a:r>
              <a:rPr lang="en-US" dirty="0" err="1"/>
              <a:t>SparkContext.accumulator</a:t>
            </a:r>
            <a:r>
              <a:rPr lang="en-US" dirty="0"/>
              <a:t>(v). Tasks running on the cluster can then add to it using the add method or the += operator (in Scala and Python). However, they cannot read its value. Only the driver program can read the accumulator’s value, using its value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code below shows an accumulator being used to add up the elements of an </a:t>
            </a:r>
            <a:r>
              <a:rPr lang="en-US" dirty="0" smtClean="0"/>
              <a:t>array:</a:t>
            </a:r>
          </a:p>
          <a:p>
            <a:pPr lvl="2"/>
            <a:r>
              <a:rPr lang="en-US" sz="1600" dirty="0"/>
              <a:t>&gt;&gt;&gt; </a:t>
            </a:r>
            <a:r>
              <a:rPr lang="en-US" sz="1600" dirty="0" err="1"/>
              <a:t>accum</a:t>
            </a:r>
            <a:r>
              <a:rPr lang="en-US" sz="1600" dirty="0"/>
              <a:t> = </a:t>
            </a:r>
            <a:r>
              <a:rPr lang="en-US" sz="1600" dirty="0" err="1"/>
              <a:t>sc.accumulator</a:t>
            </a:r>
            <a:r>
              <a:rPr lang="en-US" sz="1600" dirty="0"/>
              <a:t>(0)</a:t>
            </a:r>
          </a:p>
          <a:p>
            <a:pPr lvl="2"/>
            <a:r>
              <a:rPr lang="en-US" sz="1600" dirty="0"/>
              <a:t>Accumulator&lt;id=0, value=0&gt;</a:t>
            </a:r>
          </a:p>
          <a:p>
            <a:pPr lvl="2"/>
            <a:endParaRPr lang="en-US" sz="1600" dirty="0"/>
          </a:p>
          <a:p>
            <a:pPr lvl="2"/>
            <a:r>
              <a:rPr lang="en-US" sz="1600" dirty="0"/>
              <a:t>&gt;&gt;&gt; </a:t>
            </a:r>
            <a:r>
              <a:rPr lang="en-US" sz="1600" dirty="0" err="1"/>
              <a:t>sc.parallelize</a:t>
            </a:r>
            <a:r>
              <a:rPr lang="en-US" sz="1600" dirty="0"/>
              <a:t>([1, 2, 3, 4]).</a:t>
            </a:r>
            <a:r>
              <a:rPr lang="en-US" sz="1600" dirty="0" err="1"/>
              <a:t>foreach</a:t>
            </a:r>
            <a:r>
              <a:rPr lang="en-US" sz="1600" dirty="0"/>
              <a:t>(lambda x: </a:t>
            </a:r>
            <a:r>
              <a:rPr lang="en-US" sz="1600" dirty="0" err="1"/>
              <a:t>accum.add</a:t>
            </a:r>
            <a:r>
              <a:rPr lang="en-US" sz="1600" dirty="0"/>
              <a:t>(x))</a:t>
            </a:r>
          </a:p>
          <a:p>
            <a:pPr lvl="2"/>
            <a:endParaRPr lang="en-US" sz="1600" dirty="0"/>
          </a:p>
          <a:p>
            <a:pPr lvl="2"/>
            <a:r>
              <a:rPr lang="en-US" sz="1600" dirty="0" err="1" smtClean="0"/>
              <a:t>accum.value</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293458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4555093"/>
          </a:xfrm>
          <a:prstGeom prst="rect">
            <a:avLst/>
          </a:prstGeom>
        </p:spPr>
        <p:txBody>
          <a:bodyPr wrap="square">
            <a:spAutoFit/>
          </a:bodyPr>
          <a:lstStyle/>
          <a:p>
            <a:r>
              <a:rPr lang="en-US" sz="2000" b="1" dirty="0" smtClean="0"/>
              <a:t>Persistence (Caching)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discussed earlier, Spark </a:t>
            </a:r>
            <a:r>
              <a:rPr lang="en-US" dirty="0" err="1"/>
              <a:t>RDDs</a:t>
            </a:r>
            <a:r>
              <a:rPr lang="en-US" dirty="0"/>
              <a:t> are lazily evaluated, and sometimes we may wish to use the same </a:t>
            </a:r>
            <a:r>
              <a:rPr lang="en-US" dirty="0" err="1"/>
              <a:t>RDD</a:t>
            </a:r>
            <a:r>
              <a:rPr lang="en-US" dirty="0"/>
              <a:t> multiple times.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a:t>
            </a:r>
            <a:r>
              <a:rPr lang="en-US" dirty="0"/>
              <a:t>we do this naively, Spark will </a:t>
            </a:r>
            <a:r>
              <a:rPr lang="en-US" dirty="0" err="1"/>
              <a:t>recompute</a:t>
            </a:r>
            <a:r>
              <a:rPr lang="en-US" dirty="0"/>
              <a:t> the </a:t>
            </a:r>
            <a:r>
              <a:rPr lang="en-US" dirty="0" err="1"/>
              <a:t>RDD</a:t>
            </a:r>
            <a:r>
              <a:rPr lang="en-US" dirty="0"/>
              <a:t> and all of its dependencies each time we call an action on the </a:t>
            </a:r>
            <a:r>
              <a:rPr lang="en-US" dirty="0" err="1"/>
              <a:t>RDD</a:t>
            </a:r>
            <a:r>
              <a:rPr lang="en-US" dirty="0"/>
              <a:t>. This can be especially expensive for iterative algorithms, which look at the data many times. Another trivial example would be doing a count and then writing out the same </a:t>
            </a:r>
            <a:r>
              <a:rPr lang="en-US" dirty="0" err="1"/>
              <a:t>RDD</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To avoid computing an </a:t>
            </a:r>
            <a:r>
              <a:rPr lang="en-US" dirty="0" err="1"/>
              <a:t>RDD</a:t>
            </a:r>
            <a:r>
              <a:rPr lang="en-US" dirty="0"/>
              <a:t> multiple times, we can ask Spark to persist the data. When we ask Spark to persist an </a:t>
            </a:r>
            <a:r>
              <a:rPr lang="en-US" dirty="0" err="1"/>
              <a:t>RDD</a:t>
            </a:r>
            <a:r>
              <a:rPr lang="en-US" dirty="0"/>
              <a:t>, the nodes that compute the </a:t>
            </a:r>
            <a:r>
              <a:rPr lang="en-US" dirty="0" err="1"/>
              <a:t>RDD</a:t>
            </a:r>
            <a:r>
              <a:rPr lang="en-US" dirty="0"/>
              <a:t> store their partitions. If a node that has data persisted on it fails, Spark will </a:t>
            </a:r>
            <a:r>
              <a:rPr lang="en-US" dirty="0" err="1"/>
              <a:t>recompute</a:t>
            </a:r>
            <a:r>
              <a:rPr lang="en-US" dirty="0"/>
              <a:t> the lost partitions of the data when needed. We can also replicate our data on multiple nodes if we want to be able to handle node failure without slowdown.</a:t>
            </a:r>
          </a:p>
          <a:p>
            <a:endParaRPr lang="en-US" dirty="0"/>
          </a:p>
        </p:txBody>
      </p:sp>
    </p:spTree>
    <p:extLst>
      <p:ext uri="{BB962C8B-B14F-4D97-AF65-F5344CB8AC3E}">
        <p14:creationId xmlns:p14="http://schemas.microsoft.com/office/powerpoint/2010/main" val="17570254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5139869"/>
          </a:xfrm>
          <a:prstGeom prst="rect">
            <a:avLst/>
          </a:prstGeom>
        </p:spPr>
        <p:txBody>
          <a:bodyPr wrap="square">
            <a:spAutoFit/>
          </a:bodyPr>
          <a:lstStyle/>
          <a:p>
            <a:r>
              <a:rPr lang="en-US" sz="2000" b="1" dirty="0" smtClean="0"/>
              <a:t>Persistence (Caching)</a:t>
            </a:r>
            <a:endParaRPr lang="en-US" dirty="0"/>
          </a:p>
          <a:p>
            <a:endParaRPr lang="en-US" dirty="0"/>
          </a:p>
          <a:p>
            <a:pPr marL="285750" indent="-285750">
              <a:buFont typeface="Arial" panose="020B0604020202020204" pitchFamily="34" charset="0"/>
              <a:buChar char="•"/>
            </a:pPr>
            <a:r>
              <a:rPr lang="en-US" sz="1600" dirty="0"/>
              <a:t>Spark has many levels of persistence to chose from based on what our goals are. In Scala and Java, the default persist() will store the data in the </a:t>
            </a:r>
            <a:r>
              <a:rPr lang="en-US" sz="1600" dirty="0" err="1"/>
              <a:t>JVM</a:t>
            </a:r>
            <a:r>
              <a:rPr lang="en-US" sz="1600" dirty="0"/>
              <a:t> heap as </a:t>
            </a:r>
            <a:r>
              <a:rPr lang="en-US" sz="1600" dirty="0" err="1"/>
              <a:t>unserialized</a:t>
            </a:r>
            <a:r>
              <a:rPr lang="en-US" sz="1600" dirty="0"/>
              <a:t> objects. </a:t>
            </a:r>
            <a:endParaRPr lang="en-US" sz="1600" dirty="0" smtClean="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a:t>
            </a:r>
            <a:r>
              <a:rPr lang="en-US" sz="1600" dirty="0"/>
              <a:t>Python, we always serialize the data that persist stores, so the default is instead stored in the </a:t>
            </a:r>
            <a:r>
              <a:rPr lang="en-US" sz="1600" dirty="0" err="1"/>
              <a:t>JVM</a:t>
            </a:r>
            <a:r>
              <a:rPr lang="en-US" sz="1600" dirty="0"/>
              <a:t> heap as pickled objects. When we write data out to disk or off-heap storage that data is also always </a:t>
            </a:r>
            <a:r>
              <a:rPr lang="en-US" sz="1600" dirty="0" smtClean="0"/>
              <a:t>serialized.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If </a:t>
            </a:r>
            <a:r>
              <a:rPr lang="en-US" sz="1600" dirty="0"/>
              <a:t>you attempt to cache too much data to fit in memory, Spark will automatically evict old partitions using a Least Recently Used (</a:t>
            </a:r>
            <a:r>
              <a:rPr lang="en-US" sz="1600" dirty="0" err="1"/>
              <a:t>LRU</a:t>
            </a:r>
            <a:r>
              <a:rPr lang="en-US" sz="1600" dirty="0"/>
              <a:t>) cache policy. For the memory-only storage levels, it will </a:t>
            </a:r>
            <a:r>
              <a:rPr lang="en-US" sz="1600" dirty="0" err="1"/>
              <a:t>recompute</a:t>
            </a:r>
            <a:r>
              <a:rPr lang="en-US" sz="1600" dirty="0"/>
              <a:t> these partitions the next time they are accessed, while for the memory-and-disk ones, it will write them out to disk. In either case, this means that you don’t have to worry about your job breaking if you ask Spark to cache too much data. However, caching unnecessary data can lead to eviction of useful data and more </a:t>
            </a:r>
            <a:r>
              <a:rPr lang="en-US" sz="1600" dirty="0" err="1"/>
              <a:t>recomputation</a:t>
            </a:r>
            <a:r>
              <a:rPr lang="en-US" sz="1600" dirty="0"/>
              <a:t> </a:t>
            </a:r>
            <a:r>
              <a:rPr lang="en-US" sz="1600" dirty="0" smtClean="0"/>
              <a:t>time.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Finally</a:t>
            </a:r>
            <a:r>
              <a:rPr lang="en-US" sz="1600" dirty="0"/>
              <a:t>, </a:t>
            </a:r>
            <a:r>
              <a:rPr lang="en-US" sz="1600" dirty="0" err="1"/>
              <a:t>RDDs</a:t>
            </a:r>
            <a:r>
              <a:rPr lang="en-US" sz="1600" dirty="0"/>
              <a:t> come with a method called </a:t>
            </a:r>
            <a:r>
              <a:rPr lang="en-US" sz="1600" dirty="0" err="1"/>
              <a:t>unpersist</a:t>
            </a:r>
            <a:r>
              <a:rPr lang="en-US" sz="1600" dirty="0"/>
              <a:t>() that lets you manually remove them from the cache</a:t>
            </a:r>
            <a:r>
              <a:rPr lang="en-US" sz="1600" dirty="0" smtClean="0"/>
              <a:t>.</a:t>
            </a:r>
            <a:endParaRPr lang="en-US" sz="1600" dirty="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9720673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smtClean="0"/>
              <a:t>Programming </a:t>
            </a:r>
            <a:r>
              <a:rPr lang="en-GB" dirty="0"/>
              <a:t>with </a:t>
            </a:r>
            <a:r>
              <a:rPr lang="en-GB" dirty="0" err="1" smtClean="0"/>
              <a:t>RDDS</a:t>
            </a:r>
            <a:endParaRPr lang="en-US" dirty="0"/>
          </a:p>
        </p:txBody>
      </p:sp>
      <p:sp>
        <p:nvSpPr>
          <p:cNvPr id="2" name="1 Rectángulo"/>
          <p:cNvSpPr/>
          <p:nvPr/>
        </p:nvSpPr>
        <p:spPr>
          <a:xfrm>
            <a:off x="755576" y="1052736"/>
            <a:ext cx="7848872" cy="2893100"/>
          </a:xfrm>
          <a:prstGeom prst="rect">
            <a:avLst/>
          </a:prstGeom>
        </p:spPr>
        <p:txBody>
          <a:bodyPr wrap="square">
            <a:spAutoFit/>
          </a:bodyPr>
          <a:lstStyle/>
          <a:p>
            <a:r>
              <a:rPr lang="en-US" sz="2000" b="1" dirty="0" smtClean="0"/>
              <a:t>Persistence (Caching)</a:t>
            </a:r>
            <a:endParaRPr lang="en-US" dirty="0"/>
          </a:p>
          <a:p>
            <a:endParaRPr lang="en-US" sz="1600" dirty="0"/>
          </a:p>
          <a:p>
            <a:r>
              <a:rPr lang="en-US" sz="1600" b="1" dirty="0"/>
              <a:t>Note:</a:t>
            </a:r>
            <a:r>
              <a:rPr lang="en-US" sz="1600" dirty="0"/>
              <a:t> </a:t>
            </a:r>
            <a:r>
              <a:rPr lang="en-US" sz="1600" i="1" dirty="0"/>
              <a:t>In Python, stored objects will always be serialized with the </a:t>
            </a:r>
            <a:r>
              <a:rPr lang="en-US" sz="1600" i="1" dirty="0">
                <a:hlinkClick r:id="rId2"/>
              </a:rPr>
              <a:t>Pickle</a:t>
            </a:r>
            <a:r>
              <a:rPr lang="en-US" sz="1600" i="1" dirty="0"/>
              <a:t> library, so it does not matter whether you choose a serialized level</a:t>
            </a:r>
            <a:r>
              <a:rPr lang="en-US" sz="1600" i="1" dirty="0" smtClean="0"/>
              <a:t>.</a:t>
            </a:r>
          </a:p>
          <a:p>
            <a:endParaRPr lang="en-US" sz="1600" dirty="0"/>
          </a:p>
          <a:p>
            <a:r>
              <a:rPr lang="en-US" sz="1600" dirty="0"/>
              <a:t>Spark also automatically persists some intermediate data in shuffle operations (e.g. </a:t>
            </a:r>
            <a:r>
              <a:rPr lang="en-US" sz="1600" dirty="0" err="1"/>
              <a:t>reduceByKey</a:t>
            </a:r>
            <a:r>
              <a:rPr lang="en-US" sz="1600" dirty="0"/>
              <a:t>), even without users calling persist. This is done to avoid </a:t>
            </a:r>
            <a:r>
              <a:rPr lang="en-US" sz="1600" dirty="0" err="1"/>
              <a:t>recomputing</a:t>
            </a:r>
            <a:r>
              <a:rPr lang="en-US" sz="1600" dirty="0"/>
              <a:t> the entire input if a node fails during the shuffle. We still recommend users call persist on the resulting </a:t>
            </a:r>
            <a:r>
              <a:rPr lang="en-US" sz="1600" dirty="0" err="1"/>
              <a:t>RDD</a:t>
            </a:r>
            <a:r>
              <a:rPr lang="en-US" sz="1600" dirty="0"/>
              <a:t> if they plan to reuse 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3216196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r>
              <a:rPr lang="es-ES_tradnl" altLang="en-US" smtClean="0"/>
              <a:t>DIAPOSITIVA</a:t>
            </a:r>
            <a:r>
              <a:rPr lang="es-ES_tradnl" altLang="en-US" sz="800" smtClean="0">
                <a:latin typeface="Arial" panose="020B0604020202020204" pitchFamily="34" charset="0"/>
              </a:rPr>
              <a:t> </a:t>
            </a:r>
            <a:fld id="{7E28D836-C3E2-478F-9421-FBFE2DAC37DB}" type="slidenum">
              <a:rPr lang="es-ES_tradnl" altLang="en-US" smtClean="0"/>
              <a:pPr/>
              <a:t>9</a:t>
            </a:fld>
            <a:endParaRPr lang="es-ES_tradnl" altLang="en-US"/>
          </a:p>
        </p:txBody>
      </p:sp>
      <p:sp>
        <p:nvSpPr>
          <p:cNvPr id="6" name="Título 5"/>
          <p:cNvSpPr>
            <a:spLocks noGrp="1"/>
          </p:cNvSpPr>
          <p:nvPr>
            <p:ph type="title"/>
          </p:nvPr>
        </p:nvSpPr>
        <p:spPr>
          <a:xfrm>
            <a:off x="457200" y="274638"/>
            <a:ext cx="8229600" cy="769441"/>
          </a:xfrm>
          <a:prstGeom prst="rect">
            <a:avLst/>
          </a:prstGeom>
          <a:noFill/>
        </p:spPr>
        <p:txBody>
          <a:bodyPr wrap="square" lIns="91440" tIns="45720" rIns="91440" bIns="45720">
            <a:spAutoFit/>
          </a:bodyPr>
          <a:lstStyle/>
          <a:p>
            <a:pPr algn="ctr"/>
            <a:r>
              <a:rPr lang="es-ES" b="1" dirty="0" smtClean="0">
                <a:ln w="6600">
                  <a:noFill/>
                  <a:prstDash val="solid"/>
                </a:ln>
                <a:solidFill>
                  <a:schemeClr val="accent5">
                    <a:lumMod val="50000"/>
                  </a:schemeClr>
                </a:solidFill>
                <a:effectLst>
                  <a:outerShdw dist="38100" dir="2700000" algn="tl" rotWithShape="0">
                    <a:schemeClr val="accent2"/>
                  </a:outerShdw>
                </a:effectLst>
              </a:rPr>
              <a:t>Data Lake</a:t>
            </a:r>
            <a:endParaRPr lang="en-US" b="1" cap="none" spc="0" dirty="0">
              <a:ln w="6600">
                <a:noFill/>
                <a:prstDash val="solid"/>
              </a:ln>
              <a:solidFill>
                <a:schemeClr val="accent5">
                  <a:lumMod val="50000"/>
                </a:schemeClr>
              </a:solidFill>
              <a:effectLst>
                <a:outerShdw dist="38100" dir="2700000" algn="tl" rotWithShape="0">
                  <a:schemeClr val="accent2"/>
                </a:outerShdw>
              </a:effectLst>
            </a:endParaRPr>
          </a:p>
        </p:txBody>
      </p:sp>
      <p:pic>
        <p:nvPicPr>
          <p:cNvPr id="2" name="Imagen 1"/>
          <p:cNvPicPr>
            <a:picLocks noChangeAspect="1"/>
          </p:cNvPicPr>
          <p:nvPr/>
        </p:nvPicPr>
        <p:blipFill>
          <a:blip r:embed="rId2"/>
          <a:stretch>
            <a:fillRect/>
          </a:stretch>
        </p:blipFill>
        <p:spPr>
          <a:xfrm>
            <a:off x="251520" y="1368152"/>
            <a:ext cx="8596467" cy="5373216"/>
          </a:xfrm>
          <a:prstGeom prst="rect">
            <a:avLst/>
          </a:prstGeom>
        </p:spPr>
      </p:pic>
      <p:pic>
        <p:nvPicPr>
          <p:cNvPr id="7" name="Imagen 6"/>
          <p:cNvPicPr>
            <a:picLocks noChangeAspect="1"/>
          </p:cNvPicPr>
          <p:nvPr/>
        </p:nvPicPr>
        <p:blipFill>
          <a:blip r:embed="rId3">
            <a:lum bright="-40000" contrast="40000"/>
          </a:blip>
          <a:stretch>
            <a:fillRect/>
          </a:stretch>
        </p:blipFill>
        <p:spPr>
          <a:xfrm rot="21172638">
            <a:off x="1019798" y="3195843"/>
            <a:ext cx="6984776" cy="4696539"/>
          </a:xfrm>
          <a:prstGeom prst="rect">
            <a:avLst/>
          </a:prstGeom>
          <a:effectLst>
            <a:glow rad="127000">
              <a:schemeClr val="accent1"/>
            </a:glow>
          </a:effectLst>
          <a:scene3d>
            <a:camera prst="isometricOffAxis2Top"/>
            <a:lightRig rig="threePt" dir="t"/>
          </a:scene3d>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344" y="332656"/>
            <a:ext cx="1152128" cy="308980"/>
          </a:xfrm>
          <a:prstGeom prst="rect">
            <a:avLst/>
          </a:prstGeom>
        </p:spPr>
      </p:pic>
      <p:sp>
        <p:nvSpPr>
          <p:cNvPr id="5" name="Rectángulo 4"/>
          <p:cNvSpPr/>
          <p:nvPr/>
        </p:nvSpPr>
        <p:spPr>
          <a:xfrm>
            <a:off x="7596336" y="0"/>
            <a:ext cx="1220206" cy="307777"/>
          </a:xfrm>
          <a:prstGeom prst="rect">
            <a:avLst/>
          </a:prstGeom>
        </p:spPr>
        <p:txBody>
          <a:bodyPr wrap="none">
            <a:spAutoFit/>
          </a:bodyPr>
          <a:lstStyle/>
          <a:p>
            <a:r>
              <a:rPr lang="en-US" sz="1400" dirty="0"/>
              <a:t>James Dixon</a:t>
            </a:r>
          </a:p>
        </p:txBody>
      </p:sp>
    </p:spTree>
    <p:extLst>
      <p:ext uri="{BB962C8B-B14F-4D97-AF65-F5344CB8AC3E}">
        <p14:creationId xmlns:p14="http://schemas.microsoft.com/office/powerpoint/2010/main" val="876807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2961</TotalTime>
  <Words>5764</Words>
  <Application>Microsoft Office PowerPoint</Application>
  <PresentationFormat>Presentación en pantalla (4:3)</PresentationFormat>
  <Paragraphs>531</Paragraphs>
  <Slides>89</Slides>
  <Notes>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89</vt:i4>
      </vt:variant>
    </vt:vector>
  </HeadingPairs>
  <TitlesOfParts>
    <vt:vector size="102" baseType="lpstr">
      <vt:lpstr>Arial Unicode MS</vt:lpstr>
      <vt:lpstr>ＭＳ Ｐゴシック</vt:lpstr>
      <vt:lpstr>Arial</vt:lpstr>
      <vt:lpstr>Calibri</vt:lpstr>
      <vt:lpstr>Calibri Light</vt:lpstr>
      <vt:lpstr>Cambria Math</vt:lpstr>
      <vt:lpstr>Courier New</vt:lpstr>
      <vt:lpstr>Geneva</vt:lpstr>
      <vt:lpstr>Lucida Sans Unicode</vt:lpstr>
      <vt:lpstr>MV Boli</vt:lpstr>
      <vt:lpstr>Segoe Script</vt:lpstr>
      <vt:lpstr>Wingdings</vt:lpstr>
      <vt:lpstr>Tema de Office</vt:lpstr>
      <vt:lpstr>Machine Learning Lab</vt:lpstr>
      <vt:lpstr>Apache Spark Introduction</vt:lpstr>
      <vt:lpstr>Presentación de PowerPoint</vt:lpstr>
      <vt:lpstr>Presentación de PowerPoint</vt:lpstr>
      <vt:lpstr>Apache Spark Introduction</vt:lpstr>
      <vt:lpstr>Presentación de PowerPoint</vt:lpstr>
      <vt:lpstr>Presentación de PowerPoint</vt:lpstr>
      <vt:lpstr>Presentación de PowerPoint</vt:lpstr>
      <vt:lpstr>Data Lake</vt:lpstr>
      <vt:lpstr>Presentación de PowerPoint</vt:lpstr>
      <vt:lpstr>Data Swamp!</vt:lpstr>
      <vt:lpstr>Presentación de PowerPoint</vt:lpstr>
      <vt:lpstr>Apache Spark Introduction: Disk vs Memory    -----   Hadoop vs Spark</vt:lpstr>
      <vt:lpstr>Apache Spark Introduction: Disk vs Memory    -----   Hadoop vs Spark</vt:lpstr>
      <vt:lpstr>Presentación de PowerPoint</vt:lpstr>
      <vt:lpstr>Presentación de PowerPoint</vt:lpstr>
      <vt:lpstr>Presentación de PowerPoint</vt:lpstr>
      <vt:lpstr>Matei Zaharia</vt:lpstr>
      <vt:lpstr>Presentación de PowerPoint</vt:lpstr>
      <vt:lpstr>Presentación de PowerPoint</vt:lpstr>
      <vt:lpstr>Using Databricks</vt:lpstr>
      <vt:lpstr>Presentación de PowerPoint</vt:lpstr>
      <vt:lpstr>Presentación de PowerPoint</vt:lpstr>
      <vt:lpstr>Presentación de PowerPoint</vt:lpstr>
      <vt:lpstr>Apache Spark Introduction</vt:lpstr>
      <vt:lpstr>Apache Spark Introduction</vt:lpstr>
      <vt:lpstr>RDDs, DataFrames, and Datasets</vt:lpstr>
      <vt:lpstr>RDDs, DataFrames, and Datasets</vt:lpstr>
      <vt:lpstr>RDDs, DataFrames, and Datasets</vt:lpstr>
      <vt:lpstr>Presentación de PowerPoint</vt:lpstr>
      <vt:lpstr>RDDs, DataFrames, and Datasets</vt:lpstr>
      <vt:lpstr>RDDs, DataFrames, and Datasets</vt:lpstr>
      <vt:lpstr>Presentación de PowerPoint</vt:lpstr>
      <vt:lpstr>Presentación de PowerPoint</vt:lpstr>
      <vt:lpstr>Apache Spark Introduction</vt:lpstr>
      <vt:lpstr>Apache Spark Introduction</vt:lpstr>
      <vt:lpstr>Presentación de PowerPoint</vt:lpstr>
      <vt:lpstr>Apache Spark Introduction</vt:lpstr>
      <vt:lpstr>Presentación de PowerPoint</vt:lpstr>
      <vt:lpstr>Presentación de PowerPoint</vt:lpstr>
      <vt:lpstr>Presentación de PowerPoint</vt:lpstr>
      <vt:lpstr>Presentación de PowerPoint</vt:lpstr>
      <vt:lpstr>MSTC_Intro_Apache_Spark_on_Databricks.ipynb</vt:lpstr>
      <vt:lpstr>Programming with RDDS</vt:lpstr>
      <vt:lpstr>Presentación de PowerPoint</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Apache Spark Introduction</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lpstr>Programming with RDDS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usuario</cp:lastModifiedBy>
  <cp:revision>140</cp:revision>
  <dcterms:created xsi:type="dcterms:W3CDTF">2015-11-05T18:51:35Z</dcterms:created>
  <dcterms:modified xsi:type="dcterms:W3CDTF">2018-11-28T15:32:05Z</dcterms:modified>
</cp:coreProperties>
</file>